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660" r:id="rId3"/>
  </p:sldMasterIdLst>
  <p:notesMasterIdLst>
    <p:notesMasterId r:id="rId55"/>
  </p:notesMasterIdLst>
  <p:handoutMasterIdLst>
    <p:handoutMasterId r:id="rId56"/>
  </p:handoutMasterIdLst>
  <p:sldIdLst>
    <p:sldId id="256" r:id="rId4"/>
    <p:sldId id="344" r:id="rId5"/>
    <p:sldId id="271" r:id="rId6"/>
    <p:sldId id="399" r:id="rId7"/>
    <p:sldId id="400" r:id="rId8"/>
    <p:sldId id="402" r:id="rId9"/>
    <p:sldId id="295" r:id="rId10"/>
    <p:sldId id="404" r:id="rId11"/>
    <p:sldId id="347" r:id="rId12"/>
    <p:sldId id="390" r:id="rId13"/>
    <p:sldId id="375" r:id="rId14"/>
    <p:sldId id="376" r:id="rId15"/>
    <p:sldId id="389" r:id="rId16"/>
    <p:sldId id="377" r:id="rId17"/>
    <p:sldId id="378" r:id="rId18"/>
    <p:sldId id="393" r:id="rId19"/>
    <p:sldId id="380" r:id="rId20"/>
    <p:sldId id="379" r:id="rId21"/>
    <p:sldId id="381" r:id="rId22"/>
    <p:sldId id="395" r:id="rId23"/>
    <p:sldId id="382" r:id="rId24"/>
    <p:sldId id="396" r:id="rId25"/>
    <p:sldId id="383" r:id="rId26"/>
    <p:sldId id="403" r:id="rId27"/>
    <p:sldId id="384" r:id="rId28"/>
    <p:sldId id="385" r:id="rId29"/>
    <p:sldId id="386" r:id="rId30"/>
    <p:sldId id="387" r:id="rId31"/>
    <p:sldId id="388" r:id="rId32"/>
    <p:sldId id="350" r:id="rId33"/>
    <p:sldId id="367" r:id="rId34"/>
    <p:sldId id="370" r:id="rId35"/>
    <p:sldId id="368" r:id="rId36"/>
    <p:sldId id="369" r:id="rId37"/>
    <p:sldId id="371" r:id="rId38"/>
    <p:sldId id="373" r:id="rId39"/>
    <p:sldId id="351" r:id="rId40"/>
    <p:sldId id="397" r:id="rId41"/>
    <p:sldId id="355" r:id="rId42"/>
    <p:sldId id="356" r:id="rId43"/>
    <p:sldId id="401" r:id="rId44"/>
    <p:sldId id="353" r:id="rId45"/>
    <p:sldId id="354" r:id="rId46"/>
    <p:sldId id="392" r:id="rId47"/>
    <p:sldId id="360" r:id="rId48"/>
    <p:sldId id="361" r:id="rId49"/>
    <p:sldId id="363" r:id="rId50"/>
    <p:sldId id="364" r:id="rId51"/>
    <p:sldId id="365" r:id="rId52"/>
    <p:sldId id="398" r:id="rId53"/>
    <p:sldId id="366" r:id="rId54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les guo" initials="Cg" lastIdx="2" clrIdx="0">
    <p:extLst>
      <p:ext uri="{19B8F6BF-5375-455C-9EA6-DF929625EA0E}">
        <p15:presenceInfo xmlns:p15="http://schemas.microsoft.com/office/powerpoint/2012/main" userId="5a650fc6fe6b3f6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5386"/>
    <a:srgbClr val="FF6600"/>
    <a:srgbClr val="FFCCCC"/>
    <a:srgbClr val="FF00FF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70" autoAdjust="0"/>
    <p:restoredTop sz="96465" autoAdjust="0"/>
  </p:normalViewPr>
  <p:slideViewPr>
    <p:cSldViewPr snapToGrid="0">
      <p:cViewPr>
        <p:scale>
          <a:sx n="125" d="100"/>
          <a:sy n="125" d="100"/>
        </p:scale>
        <p:origin x="67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commentAuthors" Target="commentAuthor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5F35B-3D63-4EE5-9C23-93AB18F697CA}" type="datetimeFigureOut">
              <a:rPr lang="zh-CN" altLang="en-US" smtClean="0"/>
              <a:t>2017/04/24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603D8-7583-4FD6-A459-5083FA769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924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F0C65C-2E9F-45C5-A3B5-4B82EE56B960}" type="datetimeFigureOut">
              <a:rPr lang="zh-CN" altLang="en-US" smtClean="0"/>
              <a:t>2017/04/24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2ABDD-12FC-4D51-AAEB-F64C3EE59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386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2ABDD-12FC-4D51-AAEB-F64C3EE5950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111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2ABDD-12FC-4D51-AAEB-F64C3EE5950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359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2ABDD-12FC-4D51-AAEB-F64C3EE5950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08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2ABDD-12FC-4D51-AAEB-F64C3EE5950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001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2ABDD-12FC-4D51-AAEB-F64C3EE5950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108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2ABDD-12FC-4D51-AAEB-F64C3EE5950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049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2ABDD-12FC-4D51-AAEB-F64C3EE5950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365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2ABDD-12FC-4D51-AAEB-F64C3EE5950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234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2ABDD-12FC-4D51-AAEB-F64C3EE5950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534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2ABDD-12FC-4D51-AAEB-F64C3EE5950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34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2ABDD-12FC-4D51-AAEB-F64C3EE5950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491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2ABDD-12FC-4D51-AAEB-F64C3EE5950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910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2ABDD-12FC-4D51-AAEB-F64C3EE5950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513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2ABDD-12FC-4D51-AAEB-F64C3EE5950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484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lang="en-US" sz="3200" b="1" i="0" kern="1200" spc="0" baseline="0" noProof="0" dirty="0" smtClean="0">
                <a:solidFill>
                  <a:srgbClr val="005386"/>
                </a:solidFill>
                <a:effectLst/>
                <a:latin typeface="Century Gothic" panose="020B0502020202020204" pitchFamily="34" charset="0"/>
                <a:ea typeface="微软雅黑" panose="020B0503020204020204" pitchFamily="34" charset="-122"/>
                <a:cs typeface="Century Gothic" panose="020B0502020202020204" pitchFamily="34" charset="0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198" y="1491630"/>
            <a:ext cx="4032250" cy="431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="0" kern="900" spc="0" baseline="0">
                <a:solidFill>
                  <a:srgbClr val="005386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pic>
        <p:nvPicPr>
          <p:cNvPr id="8" name="Picture 2" descr="3DS_2014_Compass_Blue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80684"/>
            <a:ext cx="2994716" cy="3458332"/>
          </a:xfrm>
          <a:prstGeom prst="rect">
            <a:avLst/>
          </a:prstGeom>
        </p:spPr>
      </p:pic>
      <p:sp>
        <p:nvSpPr>
          <p:cNvPr id="9" name="Rectangle 1"/>
          <p:cNvSpPr/>
          <p:nvPr userDrawn="1"/>
        </p:nvSpPr>
        <p:spPr>
          <a:xfrm>
            <a:off x="0" y="4565237"/>
            <a:ext cx="9144000" cy="578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2" b="12340"/>
          <a:stretch/>
        </p:blipFill>
        <p:spPr>
          <a:xfrm>
            <a:off x="5937448" y="4734624"/>
            <a:ext cx="2667000" cy="23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57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F265DD2-CAB2-43EC-86DD-4E9666EFEEB8}" type="datetimeFigureOut">
              <a:rPr lang="zh-CN" altLang="en-US" smtClean="0"/>
              <a:t>2017/04/24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951BE25-0A6D-4B7A-9AD8-1443E48A3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93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F265DD2-CAB2-43EC-86DD-4E9666EFEEB8}" type="datetimeFigureOut">
              <a:rPr lang="zh-CN" altLang="en-US" smtClean="0"/>
              <a:t>2017/04/24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951BE25-0A6D-4B7A-9AD8-1443E48A3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381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F265DD2-CAB2-43EC-86DD-4E9666EFEEB8}" type="datetimeFigureOut">
              <a:rPr lang="zh-CN" altLang="en-US" smtClean="0"/>
              <a:t>2017/04/24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951BE25-0A6D-4B7A-9AD8-1443E48A3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125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F265DD2-CAB2-43EC-86DD-4E9666EFEEB8}" type="datetimeFigureOut">
              <a:rPr lang="zh-CN" altLang="en-US" smtClean="0"/>
              <a:t>2017/04/24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951BE25-0A6D-4B7A-9AD8-1443E48A3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970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F265DD2-CAB2-43EC-86DD-4E9666EFEEB8}" type="datetimeFigureOut">
              <a:rPr lang="zh-CN" altLang="en-US" smtClean="0"/>
              <a:t>2017/04/24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951BE25-0A6D-4B7A-9AD8-1443E48A3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252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F265DD2-CAB2-43EC-86DD-4E9666EFEEB8}" type="datetimeFigureOut">
              <a:rPr lang="zh-CN" altLang="en-US" smtClean="0"/>
              <a:t>2017/04/24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951BE25-0A6D-4B7A-9AD8-1443E48A3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81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FWE3DSNEWBLU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926" y="550803"/>
            <a:ext cx="4474464" cy="345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89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FWE3DSNEWBLU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926" y="550803"/>
            <a:ext cx="4474464" cy="345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25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B0F8-BE45-42AB-A463-D6797C83A962}" type="datetimeFigureOut">
              <a:rPr lang="zh-CN" altLang="en-US" smtClean="0"/>
              <a:t>2017/04/24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320AE-B530-4526-972C-86F2FE42C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8711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B0F8-BE45-42AB-A463-D6797C83A962}" type="datetimeFigureOut">
              <a:rPr lang="zh-CN" altLang="en-US" smtClean="0"/>
              <a:t>2017/04/24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320AE-B530-4526-972C-86F2FE42C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253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B3F7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re 1"/>
          <p:cNvSpPr>
            <a:spLocks noGrp="1"/>
          </p:cNvSpPr>
          <p:nvPr>
            <p:ph type="title" hasCustomPrompt="1"/>
          </p:nvPr>
        </p:nvSpPr>
        <p:spPr>
          <a:xfrm>
            <a:off x="3851920" y="891336"/>
            <a:ext cx="4752528" cy="3740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lang="en-US" sz="3200" b="0" i="0" kern="1200" spc="0" baseline="0" noProof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j-ea"/>
                <a:cs typeface="Century Gothic" panose="020B0502020202020204" pitchFamily="34" charset="0"/>
              </a:defRPr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91630"/>
            <a:ext cx="4032250" cy="431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9" name="TextBox 13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1" i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1" i="0" cap="none" spc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Dassault </a:t>
            </a:r>
            <a:r>
              <a:rPr lang="en-US" sz="600" b="0" cap="none" spc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4/24/2017</a:t>
            </a:fld>
            <a:r>
              <a:rPr lang="en-US" sz="600" b="0" cap="none" spc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3DS_Document_2014</a:t>
            </a:r>
            <a:endParaRPr lang="en-US" sz="600" b="0" cap="none" spc="0" dirty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b="11926"/>
          <a:stretch/>
        </p:blipFill>
        <p:spPr>
          <a:xfrm>
            <a:off x="5867400" y="4705350"/>
            <a:ext cx="2666990" cy="2406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880684"/>
            <a:ext cx="2994715" cy="345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645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B0F8-BE45-42AB-A463-D6797C83A962}" type="datetimeFigureOut">
              <a:rPr lang="zh-CN" altLang="en-US" smtClean="0"/>
              <a:t>2017/04/24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320AE-B530-4526-972C-86F2FE42C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3171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B0F8-BE45-42AB-A463-D6797C83A962}" type="datetimeFigureOut">
              <a:rPr lang="zh-CN" altLang="en-US" smtClean="0"/>
              <a:t>2017/04/24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320AE-B530-4526-972C-86F2FE42C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879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B0F8-BE45-42AB-A463-D6797C83A962}" type="datetimeFigureOut">
              <a:rPr lang="zh-CN" altLang="en-US" smtClean="0"/>
              <a:t>2017/04/24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320AE-B530-4526-972C-86F2FE42C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1217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B0F8-BE45-42AB-A463-D6797C83A962}" type="datetimeFigureOut">
              <a:rPr lang="zh-CN" altLang="en-US" smtClean="0"/>
              <a:t>2017/04/24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320AE-B530-4526-972C-86F2FE42C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7590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B0F8-BE45-42AB-A463-D6797C83A962}" type="datetimeFigureOut">
              <a:rPr lang="zh-CN" altLang="en-US" smtClean="0"/>
              <a:t>2017/04/24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320AE-B530-4526-972C-86F2FE42C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415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B0F8-BE45-42AB-A463-D6797C83A962}" type="datetimeFigureOut">
              <a:rPr lang="zh-CN" altLang="en-US" smtClean="0"/>
              <a:t>2017/04/24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320AE-B530-4526-972C-86F2FE42C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1000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B0F8-BE45-42AB-A463-D6797C83A962}" type="datetimeFigureOut">
              <a:rPr lang="zh-CN" altLang="en-US" smtClean="0"/>
              <a:t>2017/04/24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320AE-B530-4526-972C-86F2FE42C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2062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B0F8-BE45-42AB-A463-D6797C83A962}" type="datetimeFigureOut">
              <a:rPr lang="zh-CN" altLang="en-US" smtClean="0"/>
              <a:t>2017/04/24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320AE-B530-4526-972C-86F2FE42C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6790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B0F8-BE45-42AB-A463-D6797C83A962}" type="datetimeFigureOut">
              <a:rPr lang="zh-CN" altLang="en-US" smtClean="0"/>
              <a:t>2017/04/24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320AE-B530-4526-972C-86F2FE42C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842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1650320" y="1131670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lnSpc>
                <a:spcPct val="100000"/>
              </a:lnSpc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1</a:t>
            </a:r>
            <a:endParaRPr lang="en-US" noProof="0" dirty="0"/>
          </a:p>
        </p:txBody>
      </p:sp>
      <p:sp>
        <p:nvSpPr>
          <p:cNvPr id="7" name="Espace réservé du texte 5"/>
          <p:cNvSpPr>
            <a:spLocks noGrp="1"/>
          </p:cNvSpPr>
          <p:nvPr>
            <p:ph type="body" sz="quarter" idx="11"/>
          </p:nvPr>
        </p:nvSpPr>
        <p:spPr>
          <a:xfrm>
            <a:off x="2412320" y="1131670"/>
            <a:ext cx="5040000" cy="360000"/>
          </a:xfrm>
          <a:solidFill>
            <a:srgbClr val="005386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lIns="288000" tIns="36000" rIns="72000" bIns="36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Espace réservé du texte 3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1650320" y="1668708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lnSpc>
                <a:spcPct val="100000"/>
              </a:lnSpc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2</a:t>
            </a:r>
            <a:endParaRPr lang="en-US" noProof="0" dirty="0"/>
          </a:p>
        </p:txBody>
      </p:sp>
      <p:sp>
        <p:nvSpPr>
          <p:cNvPr id="9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2412320" y="1668708"/>
            <a:ext cx="5040000" cy="360000"/>
          </a:xfr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288000" tIns="36000" rIns="72000" bIns="36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aseline="0">
                <a:solidFill>
                  <a:srgbClr val="005386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Espace réservé du texte 3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650320" y="2211750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lnSpc>
                <a:spcPct val="100000"/>
              </a:lnSpc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3</a:t>
            </a:r>
            <a:endParaRPr lang="en-US" noProof="0" dirty="0"/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15"/>
          </p:nvPr>
        </p:nvSpPr>
        <p:spPr>
          <a:xfrm>
            <a:off x="2412320" y="2211750"/>
            <a:ext cx="5040000" cy="360000"/>
          </a:xfr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288000" tIns="36000" rIns="72000" bIns="3600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aseline="0">
                <a:solidFill>
                  <a:srgbClr val="005386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Espace réservé du texte 3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1650320" y="2751810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lnSpc>
                <a:spcPct val="100000"/>
              </a:lnSpc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4</a:t>
            </a:r>
            <a:endParaRPr lang="en-US" noProof="0" dirty="0"/>
          </a:p>
        </p:txBody>
      </p:sp>
      <p:sp>
        <p:nvSpPr>
          <p:cNvPr id="13" name="Espace réservé du texte 5"/>
          <p:cNvSpPr>
            <a:spLocks noGrp="1"/>
          </p:cNvSpPr>
          <p:nvPr>
            <p:ph type="body" sz="quarter" idx="17"/>
          </p:nvPr>
        </p:nvSpPr>
        <p:spPr>
          <a:xfrm>
            <a:off x="2412320" y="2751810"/>
            <a:ext cx="5040000" cy="360000"/>
          </a:xfr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288000" tIns="36000" rIns="72000" bIns="36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aseline="0">
                <a:solidFill>
                  <a:srgbClr val="005386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Espace réservé du texte 3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1650320" y="3291870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lnSpc>
                <a:spcPct val="100000"/>
              </a:lnSpc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5</a:t>
            </a:r>
            <a:endParaRPr lang="en-US" noProof="0" dirty="0"/>
          </a:p>
        </p:txBody>
      </p:sp>
      <p:sp>
        <p:nvSpPr>
          <p:cNvPr id="15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2412320" y="3291870"/>
            <a:ext cx="5040000" cy="360000"/>
          </a:xfr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288000" tIns="36000" rIns="72000" bIns="3600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aseline="0">
                <a:solidFill>
                  <a:srgbClr val="005386"/>
                </a:solidFill>
              </a:defRPr>
            </a:lvl1pPr>
          </a:lstStyle>
          <a:p>
            <a:pPr lvl="0"/>
            <a:r>
              <a:rPr lang="en-US" noProof="0" smtClean="0"/>
              <a:t>Fifth item</a:t>
            </a:r>
            <a:endParaRPr lang="en-US" noProof="0"/>
          </a:p>
        </p:txBody>
      </p:sp>
      <p:sp>
        <p:nvSpPr>
          <p:cNvPr id="16" name="Espace réservé du texte 3"/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1650320" y="3831930"/>
            <a:ext cx="360000" cy="360000"/>
          </a:xfrm>
          <a:solidFill>
            <a:srgbClr val="005386"/>
          </a:solidFill>
        </p:spPr>
        <p:txBody>
          <a:bodyPr lIns="36000" tIns="36000" rIns="36000" bIns="36000" anchor="ctr">
            <a:normAutofit/>
          </a:bodyPr>
          <a:lstStyle>
            <a:lvl1pPr algn="ctr">
              <a:lnSpc>
                <a:spcPct val="100000"/>
              </a:lnSpc>
              <a:buNone/>
              <a:defRPr sz="2000" b="1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6</a:t>
            </a:r>
            <a:endParaRPr lang="en-US" noProof="0" dirty="0"/>
          </a:p>
        </p:txBody>
      </p:sp>
      <p:sp>
        <p:nvSpPr>
          <p:cNvPr id="17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2412320" y="3831930"/>
            <a:ext cx="5040000" cy="360000"/>
          </a:xfr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288000" tIns="36000" rIns="72000" bIns="3600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aseline="0">
                <a:solidFill>
                  <a:srgbClr val="005386"/>
                </a:solidFill>
              </a:defRPr>
            </a:lvl1pPr>
          </a:lstStyle>
          <a:p>
            <a:pPr lvl="0"/>
            <a:r>
              <a:rPr lang="en-US" noProof="0" smtClean="0"/>
              <a:t>Sixth item</a:t>
            </a:r>
            <a:endParaRPr lang="en-US" noProof="0"/>
          </a:p>
        </p:txBody>
      </p:sp>
      <p:sp>
        <p:nvSpPr>
          <p:cNvPr id="18" name="Title 4"/>
          <p:cNvSpPr>
            <a:spLocks noGrp="1"/>
          </p:cNvSpPr>
          <p:nvPr>
            <p:ph type="title"/>
          </p:nvPr>
        </p:nvSpPr>
        <p:spPr>
          <a:xfrm>
            <a:off x="784598" y="223745"/>
            <a:ext cx="7884654" cy="374073"/>
          </a:xfrm>
        </p:spPr>
        <p:txBody>
          <a:bodyPr/>
          <a:lstStyle>
            <a:lvl1pPr>
              <a:defRPr sz="2000" b="1">
                <a:solidFill>
                  <a:srgbClr val="00538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893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55798" y="692223"/>
            <a:ext cx="7884654" cy="310372"/>
          </a:xfrm>
          <a:ln>
            <a:noFill/>
          </a:ln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sz="160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4" name="Content Placeholder 6"/>
          <p:cNvSpPr>
            <a:spLocks noGrp="1"/>
          </p:cNvSpPr>
          <p:nvPr>
            <p:ph sz="quarter" idx="15"/>
          </p:nvPr>
        </p:nvSpPr>
        <p:spPr>
          <a:xfrm>
            <a:off x="755798" y="1102290"/>
            <a:ext cx="7884965" cy="3347805"/>
          </a:xfrm>
          <a:ln>
            <a:noFill/>
          </a:ln>
        </p:spPr>
        <p:txBody>
          <a:bodyPr/>
          <a:lstStyle>
            <a:lvl1pPr marL="252000" indent="-252000">
              <a:spcBef>
                <a:spcPts val="800"/>
              </a:spcBef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spcBef>
                <a:spcPts val="600"/>
              </a:spcBef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spcBef>
                <a:spcPts val="400"/>
              </a:spcBef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spcBef>
                <a:spcPts val="400"/>
              </a:spcBef>
              <a:defRPr spc="0" baseline="0">
                <a:solidFill>
                  <a:schemeClr val="accent1">
                    <a:lumMod val="50000"/>
                  </a:schemeClr>
                </a:solidFill>
              </a:defRPr>
            </a:lvl4pPr>
            <a:lvl5pPr>
              <a:spcBef>
                <a:spcPts val="400"/>
              </a:spcBef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55798" y="223745"/>
            <a:ext cx="7884654" cy="374073"/>
          </a:xfrm>
        </p:spPr>
        <p:txBody>
          <a:bodyPr/>
          <a:lstStyle>
            <a:lvl1pPr>
              <a:defRPr sz="2000" b="1">
                <a:solidFill>
                  <a:srgbClr val="00538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192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F265DD2-CAB2-43EC-86DD-4E9666EFEEB8}" type="datetimeFigureOut">
              <a:rPr lang="zh-CN" altLang="en-US" smtClean="0"/>
              <a:t>2017/04/24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951BE25-0A6D-4B7A-9AD8-1443E48A3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48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F265DD2-CAB2-43EC-86DD-4E9666EFEEB8}" type="datetimeFigureOut">
              <a:rPr lang="zh-CN" altLang="en-US" smtClean="0"/>
              <a:t>2017/04/24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951BE25-0A6D-4B7A-9AD8-1443E48A3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213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F265DD2-CAB2-43EC-86DD-4E9666EFEEB8}" type="datetimeFigureOut">
              <a:rPr lang="zh-CN" altLang="en-US" smtClean="0"/>
              <a:t>2017/04/24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951BE25-0A6D-4B7A-9AD8-1443E48A3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91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F265DD2-CAB2-43EC-86DD-4E9666EFEEB8}" type="datetimeFigureOut">
              <a:rPr lang="zh-CN" altLang="en-US" smtClean="0"/>
              <a:t>2017/04/24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951BE25-0A6D-4B7A-9AD8-1443E48A3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251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F265DD2-CAB2-43EC-86DD-4E9666EFEEB8}" type="datetimeFigureOut">
              <a:rPr lang="zh-CN" altLang="en-US" smtClean="0"/>
              <a:t>2017/04/24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951BE25-0A6D-4B7A-9AD8-1443E48A3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029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 smtClean="0"/>
              <a:t>Main Title:</a:t>
            </a:r>
            <a:r>
              <a:rPr lang="zh-CN" altLang="en-US" noProof="0" dirty="0" smtClean="0"/>
              <a:t>标题</a:t>
            </a:r>
            <a:endParaRPr lang="en-US" noProof="0" dirty="0"/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/>
          </p:nvPr>
        </p:nvSpPr>
        <p:spPr>
          <a:xfrm>
            <a:off x="719572" y="735820"/>
            <a:ext cx="7920880" cy="3664117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 smtClean="0"/>
              <a:t>Click to edit Master text styles: </a:t>
            </a:r>
            <a:r>
              <a:rPr lang="zh-CN" altLang="en-US" dirty="0" smtClean="0"/>
              <a:t>一级</a:t>
            </a:r>
            <a:endParaRPr lang="en-US" dirty="0" smtClean="0"/>
          </a:p>
          <a:p>
            <a:pPr lvl="1"/>
            <a:r>
              <a:rPr lang="en-US" dirty="0" smtClean="0"/>
              <a:t>Second level: </a:t>
            </a:r>
            <a:r>
              <a:rPr lang="zh-CN" altLang="en-US" dirty="0" smtClean="0"/>
              <a:t>二级</a:t>
            </a:r>
            <a:endParaRPr lang="en-US" dirty="0" smtClean="0"/>
          </a:p>
          <a:p>
            <a:pPr lvl="2"/>
            <a:r>
              <a:rPr lang="en-US" dirty="0" smtClean="0"/>
              <a:t>Third level: </a:t>
            </a:r>
            <a:r>
              <a:rPr lang="zh-CN" altLang="en-US" dirty="0" smtClean="0"/>
              <a:t>三级</a:t>
            </a:r>
            <a:endParaRPr lang="en-US" dirty="0" smtClean="0"/>
          </a:p>
          <a:p>
            <a:pPr lvl="3"/>
            <a:r>
              <a:rPr lang="en-US" dirty="0" smtClean="0"/>
              <a:t>Fourth level: </a:t>
            </a:r>
            <a:r>
              <a:rPr lang="zh-CN" altLang="en-US" dirty="0" smtClean="0"/>
              <a:t>四级</a:t>
            </a:r>
            <a:endParaRPr lang="en-US" dirty="0" smtClean="0"/>
          </a:p>
          <a:p>
            <a:pPr lvl="4"/>
            <a:r>
              <a:rPr lang="en-US" dirty="0" smtClean="0"/>
              <a:t>Fifth level: </a:t>
            </a:r>
            <a:r>
              <a:rPr lang="zh-CN" altLang="en-US" dirty="0" smtClean="0"/>
              <a:t>五级</a:t>
            </a:r>
            <a:endParaRPr lang="en-US" noProof="0" dirty="0" smtClean="0"/>
          </a:p>
        </p:txBody>
      </p:sp>
      <p:sp>
        <p:nvSpPr>
          <p:cNvPr id="9" name="Espace réservé du numéro de diapositive 5"/>
          <p:cNvSpPr txBox="1">
            <a:spLocks/>
          </p:cNvSpPr>
          <p:nvPr userDrawn="1"/>
        </p:nvSpPr>
        <p:spPr>
          <a:xfrm>
            <a:off x="0" y="4803998"/>
            <a:ext cx="395536" cy="360040"/>
          </a:xfrm>
          <a:prstGeom prst="rect">
            <a:avLst/>
          </a:prstGeom>
        </p:spPr>
        <p:txBody>
          <a:bodyPr lIns="87916" tIns="43957" rIns="87916" bIns="43957" anchor="ctr"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E95206-EC0C-43EF-8E7D-2BA7BDFE30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TextBox 5"/>
          <p:cNvSpPr txBox="1"/>
          <p:nvPr userDrawn="1"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i="0" cap="none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cs typeface="Arial" pitchFamily="34" charset="0"/>
              </a:rPr>
              <a:t>3DS.COM</a:t>
            </a:r>
            <a:r>
              <a:rPr lang="en-US" sz="600" b="0" cap="none" spc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600" b="0" cap="none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cs typeface="Arial" pitchFamily="34" charset="0"/>
              </a:rPr>
              <a:t>© Dassault Systèmes | </a:t>
            </a:r>
            <a:r>
              <a:rPr lang="en-US" sz="600" b="0" cap="none" spc="0" noProof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600" b="0" cap="none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600" b="0" cap="none" spc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4/24/2017</a:t>
            </a:fld>
            <a:r>
              <a:rPr lang="en-US" sz="600" b="0" cap="none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3DS_Document_2015</a:t>
            </a:r>
            <a:endParaRPr lang="en-US" sz="600" b="0" cap="none" spc="0" dirty="0">
              <a:ln>
                <a:noFill/>
              </a:ln>
              <a:solidFill/>
              <a:effectLst/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1" name="Picture 7"/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b="11926"/>
          <a:stretch/>
        </p:blipFill>
        <p:spPr>
          <a:xfrm>
            <a:off x="5867400" y="4705350"/>
            <a:ext cx="2666990" cy="240632"/>
          </a:xfrm>
          <a:prstGeom prst="rect">
            <a:avLst/>
          </a:prstGeom>
        </p:spPr>
      </p:pic>
      <p:sp>
        <p:nvSpPr>
          <p:cNvPr id="12" name="Rectangle 12"/>
          <p:cNvSpPr/>
          <p:nvPr userDrawn="1"/>
        </p:nvSpPr>
        <p:spPr>
          <a:xfrm>
            <a:off x="330008" y="4552950"/>
            <a:ext cx="8813991" cy="59055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B3F77"/>
              </a:gs>
              <a:gs pos="24000">
                <a:srgbClr val="FFFFFF"/>
              </a:gs>
              <a:gs pos="71000">
                <a:srgbClr val="0B3F77"/>
              </a:gs>
            </a:gsLst>
            <a:lin ang="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7915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</a:endParaRPr>
          </a:p>
        </p:txBody>
      </p:sp>
      <p:pic>
        <p:nvPicPr>
          <p:cNvPr id="13" name="Picture 13"/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b="11926"/>
          <a:stretch/>
        </p:blipFill>
        <p:spPr>
          <a:xfrm>
            <a:off x="5867400" y="4727909"/>
            <a:ext cx="2666990" cy="24063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38" y="4737158"/>
            <a:ext cx="1036629" cy="2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86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78" r:id="rId16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5386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rgbClr val="005386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005386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005386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005386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005386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572" y="361747"/>
            <a:ext cx="7920880" cy="374073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 smtClean="0"/>
              <a:t>Main Title:</a:t>
            </a:r>
            <a:r>
              <a:rPr lang="zh-CN" altLang="en-US" noProof="0" dirty="0" smtClean="0"/>
              <a:t>标题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9572" y="735820"/>
            <a:ext cx="7920880" cy="3664117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en-US" dirty="0" smtClean="0"/>
              <a:t>Click to edit Master text styles: </a:t>
            </a:r>
            <a:r>
              <a:rPr lang="zh-CN" altLang="en-US" dirty="0" smtClean="0"/>
              <a:t>一级</a:t>
            </a:r>
            <a:endParaRPr lang="en-US" dirty="0" smtClean="0"/>
          </a:p>
          <a:p>
            <a:pPr lvl="1"/>
            <a:r>
              <a:rPr lang="en-US" dirty="0" smtClean="0"/>
              <a:t>Second level: </a:t>
            </a:r>
            <a:r>
              <a:rPr lang="zh-CN" altLang="en-US" dirty="0" smtClean="0"/>
              <a:t>二级</a:t>
            </a:r>
            <a:endParaRPr lang="en-US" dirty="0" smtClean="0"/>
          </a:p>
          <a:p>
            <a:pPr lvl="2"/>
            <a:r>
              <a:rPr lang="en-US" dirty="0" smtClean="0"/>
              <a:t>Third level: </a:t>
            </a:r>
            <a:r>
              <a:rPr lang="zh-CN" altLang="en-US" dirty="0" smtClean="0"/>
              <a:t>三级</a:t>
            </a:r>
            <a:endParaRPr lang="en-US" dirty="0" smtClean="0"/>
          </a:p>
          <a:p>
            <a:pPr lvl="3"/>
            <a:r>
              <a:rPr lang="en-US" dirty="0" smtClean="0"/>
              <a:t>Fourth level: </a:t>
            </a:r>
            <a:r>
              <a:rPr lang="zh-CN" altLang="en-US" dirty="0" smtClean="0"/>
              <a:t>四级</a:t>
            </a:r>
            <a:endParaRPr lang="en-US" dirty="0" smtClean="0"/>
          </a:p>
          <a:p>
            <a:pPr lvl="4"/>
            <a:r>
              <a:rPr lang="en-US" dirty="0" smtClean="0"/>
              <a:t>Fifth level: </a:t>
            </a:r>
            <a:r>
              <a:rPr lang="zh-CN" altLang="en-US" dirty="0" smtClean="0"/>
              <a:t>五级</a:t>
            </a:r>
            <a:endParaRPr lang="en-US" noProof="0" dirty="0" smtClean="0"/>
          </a:p>
        </p:txBody>
      </p:sp>
      <p:sp>
        <p:nvSpPr>
          <p:cNvPr id="18" name="Espace réservé du numéro de diapositive 5"/>
          <p:cNvSpPr txBox="1">
            <a:spLocks/>
          </p:cNvSpPr>
          <p:nvPr/>
        </p:nvSpPr>
        <p:spPr>
          <a:xfrm>
            <a:off x="0" y="4803998"/>
            <a:ext cx="395536" cy="360040"/>
          </a:xfrm>
          <a:prstGeom prst="rect">
            <a:avLst/>
          </a:prstGeom>
        </p:spPr>
        <p:txBody>
          <a:bodyPr lIns="87916" tIns="43957" rIns="87916" bIns="43957" anchor="ctr"/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 algn="ctr" defTabSz="879152">
              <a:defRPr/>
            </a:pPr>
            <a:fld id="{77E95206-EC0C-43EF-8E7D-2BA7BDFE308A}" type="slidenum">
              <a:rPr lang="en-US" sz="900" smtClean="0">
                <a:solidFill>
                  <a:srgbClr val="5B7F95"/>
                </a:solidFill>
              </a:rPr>
              <a:pPr algn="ctr" defTabSz="879152">
                <a:defRPr/>
              </a:pPr>
              <a:t>‹#›</a:t>
            </a:fld>
            <a:endParaRPr lang="en-US" sz="900" dirty="0">
              <a:solidFill>
                <a:srgbClr val="5B7F9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2430000" y="2488561"/>
            <a:ext cx="5158228" cy="181106"/>
          </a:xfrm>
          <a:prstGeom prst="rect">
            <a:avLst/>
          </a:prstGeom>
          <a:noFill/>
        </p:spPr>
        <p:txBody>
          <a:bodyPr wrap="square" lIns="87916" tIns="43957" rIns="87916" bIns="43957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600" b="1" dirty="0" smtClean="0">
                <a:solidFill>
                  <a:srgbClr val="5B7F95"/>
                </a:solidFill>
                <a:cs typeface="Arial" pitchFamily="34" charset="0"/>
              </a:rPr>
              <a:t>3DS.COM</a:t>
            </a:r>
            <a:r>
              <a:rPr lang="en-US" sz="600" dirty="0" smtClean="0">
                <a:solidFill>
                  <a:srgbClr val="5B7F95"/>
                </a:solidFill>
                <a:cs typeface="Arial" pitchFamily="34" charset="0"/>
              </a:rPr>
              <a:t> © Dassault </a:t>
            </a:r>
            <a:r>
              <a:rPr lang="en-US" sz="600" dirty="0" err="1" smtClean="0">
                <a:solidFill>
                  <a:srgbClr val="5B7F95"/>
                </a:solidFill>
                <a:cs typeface="Arial" pitchFamily="34" charset="0"/>
              </a:rPr>
              <a:t>Systèmes</a:t>
            </a:r>
            <a:r>
              <a:rPr lang="en-US" sz="600" dirty="0" smtClean="0">
                <a:solidFill>
                  <a:srgbClr val="5B7F95"/>
                </a:solidFill>
                <a:cs typeface="Arial" pitchFamily="34" charset="0"/>
              </a:rPr>
              <a:t> | Confidential Information | </a:t>
            </a:r>
            <a:fld id="{7932CEB9-7706-4840-A8AE-48D24CB336EF}" type="datetimeFigureOut">
              <a:rPr lang="en-US" sz="600" smtClean="0">
                <a:solidFill>
                  <a:srgbClr val="5B7F95"/>
                </a:solidFill>
                <a:cs typeface="Arial" pitchFamily="34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4/24/2017</a:t>
            </a:fld>
            <a:r>
              <a:rPr lang="en-US" sz="600" dirty="0" smtClean="0">
                <a:solidFill>
                  <a:srgbClr val="5B7F95"/>
                </a:solidFill>
                <a:cs typeface="Arial" pitchFamily="34" charset="0"/>
              </a:rPr>
              <a:t> | ref.: 3DS_Document_2015</a:t>
            </a:r>
            <a:endParaRPr lang="en-US" sz="600" dirty="0">
              <a:solidFill>
                <a:srgbClr val="5B7F95"/>
              </a:solidFill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b="11926"/>
          <a:stretch/>
        </p:blipFill>
        <p:spPr>
          <a:xfrm>
            <a:off x="5867400" y="4705350"/>
            <a:ext cx="2666990" cy="240632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330008" y="4552950"/>
            <a:ext cx="8813991" cy="59055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B3F77"/>
              </a:gs>
              <a:gs pos="24000">
                <a:srgbClr val="FFFFFF"/>
              </a:gs>
              <a:gs pos="71000">
                <a:srgbClr val="0B3F77"/>
              </a:gs>
            </a:gsLst>
            <a:lin ang="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79152">
              <a:defRPr/>
            </a:pPr>
            <a:endParaRPr lang="en-US" sz="1700" kern="0" smtClean="0">
              <a:solidFill>
                <a:srgbClr val="FFFFFF"/>
              </a:solidFill>
              <a:cs typeface="Arial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b="11926"/>
          <a:stretch/>
        </p:blipFill>
        <p:spPr>
          <a:xfrm>
            <a:off x="5867400" y="4727909"/>
            <a:ext cx="2666990" cy="2406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38" y="4737158"/>
            <a:ext cx="1036629" cy="2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40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iming>
    <p:tnLst>
      <p:par>
        <p:cTn id="1" dur="indefinite" restart="never" nodeType="tmRoot"/>
      </p:par>
    </p:tnLst>
  </p:timing>
  <p:txStyles>
    <p:titleStyle>
      <a:lvl1pPr algn="l" defTabSz="879152" rtl="0" eaLnBrk="1" latinLnBrk="0" hangingPunct="1">
        <a:spcBef>
          <a:spcPct val="0"/>
        </a:spcBef>
        <a:buNone/>
        <a:defRPr lang="en-US" sz="2000" b="1" i="0" kern="1200" spc="0" baseline="0" noProof="0" dirty="0">
          <a:solidFill>
            <a:srgbClr val="005386"/>
          </a:solidFill>
          <a:effectLst/>
          <a:latin typeface="Century Gothic" pitchFamily="34" charset="0"/>
          <a:ea typeface="微软雅黑" pitchFamily="34" charset="-122"/>
          <a:cs typeface="Century Gothic" pitchFamily="34" charset="0"/>
        </a:defRPr>
      </a:lvl1pPr>
    </p:titleStyle>
    <p:bodyStyle>
      <a:lvl1pPr marL="252000" indent="-252000" algn="l" defTabSz="879152" rtl="0" eaLnBrk="1" latinLnBrk="0" hangingPunct="1">
        <a:lnSpc>
          <a:spcPct val="100000"/>
        </a:lnSpc>
        <a:spcBef>
          <a:spcPts val="800"/>
        </a:spcBef>
        <a:buSzPct val="100000"/>
        <a:buFontTx/>
        <a:buBlip>
          <a:blip r:embed="rId5"/>
        </a:buBlip>
        <a:defRPr sz="2000" b="0" i="0" kern="900" spc="0">
          <a:solidFill>
            <a:srgbClr val="005386"/>
          </a:solidFill>
          <a:latin typeface="Century Gothic" pitchFamily="34" charset="0"/>
          <a:ea typeface="微软雅黑" pitchFamily="34" charset="-122"/>
          <a:cs typeface="Century Gothic" pitchFamily="34" charset="0"/>
        </a:defRPr>
      </a:lvl1pPr>
      <a:lvl2pPr marL="504000" marR="0" indent="-234000" algn="l" defTabSz="87915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Blip>
          <a:blip r:embed="rId6"/>
        </a:buBlip>
        <a:tabLst/>
        <a:defRPr sz="1800" b="0" i="0" kern="900" spc="0" baseline="0">
          <a:solidFill>
            <a:srgbClr val="005386"/>
          </a:solidFill>
          <a:latin typeface="Century Gothic" pitchFamily="34" charset="0"/>
          <a:ea typeface="微软雅黑" pitchFamily="34" charset="-122"/>
          <a:cs typeface="Century Gothic" pitchFamily="34" charset="0"/>
        </a:defRPr>
      </a:lvl2pPr>
      <a:lvl3pPr marL="756000" marR="0" indent="-216000" algn="l" defTabSz="879152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Tx/>
        <a:buSzPct val="90000"/>
        <a:buFontTx/>
        <a:buBlip>
          <a:blip r:embed="rId5"/>
        </a:buBlip>
        <a:tabLst/>
        <a:defRPr sz="1600" b="0" i="0" kern="900" spc="0">
          <a:solidFill>
            <a:srgbClr val="005386"/>
          </a:solidFill>
          <a:latin typeface="Century Gothic" pitchFamily="34" charset="0"/>
          <a:ea typeface="微软雅黑" pitchFamily="34" charset="-122"/>
          <a:cs typeface="Century Gothic" pitchFamily="34" charset="0"/>
        </a:defRPr>
      </a:lvl3pPr>
      <a:lvl4pPr marL="972000" indent="-180000" algn="l" defTabSz="879152" rtl="0" eaLnBrk="1" latinLnBrk="0" hangingPunct="1">
        <a:lnSpc>
          <a:spcPct val="100000"/>
        </a:lnSpc>
        <a:spcBef>
          <a:spcPts val="400"/>
        </a:spcBef>
        <a:buSzPct val="90000"/>
        <a:buFontTx/>
        <a:buBlip>
          <a:blip r:embed="rId6"/>
        </a:buBlip>
        <a:defRPr sz="1400" b="0" i="0" kern="900" spc="-70">
          <a:solidFill>
            <a:srgbClr val="005386"/>
          </a:solidFill>
          <a:latin typeface="Century Gothic" pitchFamily="34" charset="0"/>
          <a:ea typeface="微软雅黑" pitchFamily="34" charset="-122"/>
          <a:cs typeface="Century Gothic" pitchFamily="34" charset="0"/>
        </a:defRPr>
      </a:lvl4pPr>
      <a:lvl5pPr marL="1080000" indent="0" algn="l" defTabSz="879152" rtl="0" eaLnBrk="1" latinLnBrk="0" hangingPunct="1">
        <a:lnSpc>
          <a:spcPct val="100000"/>
        </a:lnSpc>
        <a:spcBef>
          <a:spcPts val="300"/>
        </a:spcBef>
        <a:buFont typeface="Arial"/>
        <a:buNone/>
        <a:defRPr sz="1200" b="0" i="0" kern="1200" baseline="0">
          <a:solidFill>
            <a:srgbClr val="005386"/>
          </a:solidFill>
          <a:latin typeface="Century Gothic" pitchFamily="34" charset="0"/>
          <a:ea typeface="微软雅黑" pitchFamily="34" charset="-122"/>
          <a:cs typeface="Century Gothic" pitchFamily="34" charset="0"/>
        </a:defRPr>
      </a:lvl5pPr>
      <a:lvl6pPr marL="2417668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243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819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395" indent="-219788" algn="l" defTabSz="8791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76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52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28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03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879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455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031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07" algn="l" defTabSz="87915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BB0F8-BE45-42AB-A463-D6797C83A962}" type="datetimeFigureOut">
              <a:rPr lang="zh-CN" altLang="en-US" smtClean="0"/>
              <a:t>2017/04/24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320AE-B530-4526-972C-86F2FE42C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710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3366" y="891336"/>
            <a:ext cx="5411082" cy="86758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 smtClean="0"/>
              <a:t>ENOVIA_</a:t>
            </a:r>
            <a:r>
              <a:rPr lang="zh-CN" altLang="en-US" sz="2800" dirty="0" smtClean="0"/>
              <a:t>项目管理基础培训</a:t>
            </a:r>
            <a:endParaRPr lang="zh-CN" altLang="en-US" sz="28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572198" y="1983999"/>
            <a:ext cx="4032250" cy="431800"/>
          </a:xfrm>
        </p:spPr>
        <p:txBody>
          <a:bodyPr/>
          <a:lstStyle/>
          <a:p>
            <a:r>
              <a:rPr lang="zh-CN" altLang="en-US" sz="1800" dirty="0" smtClean="0"/>
              <a:t>用于</a:t>
            </a:r>
            <a:r>
              <a:rPr lang="en-US" altLang="zh-CN" sz="1800" dirty="0" smtClean="0"/>
              <a:t>SEM_PM</a:t>
            </a:r>
            <a:r>
              <a:rPr lang="zh-CN" altLang="en-US" sz="1800" dirty="0" smtClean="0"/>
              <a:t>系统培训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2618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界面与菜单</a:t>
            </a:r>
            <a:endParaRPr lang="zh-CN" altLang="en-US" sz="1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项目空间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8" y="1041600"/>
            <a:ext cx="7698803" cy="2920800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6" name="矩形 5"/>
          <p:cNvSpPr/>
          <p:nvPr/>
        </p:nvSpPr>
        <p:spPr>
          <a:xfrm>
            <a:off x="755798" y="1365250"/>
            <a:ext cx="876152" cy="21463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52748" y="1625600"/>
            <a:ext cx="6629252" cy="22923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680147" y="1365250"/>
            <a:ext cx="942403" cy="1016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标注 9"/>
          <p:cNvSpPr/>
          <p:nvPr/>
        </p:nvSpPr>
        <p:spPr>
          <a:xfrm>
            <a:off x="803566" y="3559365"/>
            <a:ext cx="739484" cy="275835"/>
          </a:xfrm>
          <a:prstGeom prst="wedgeRoundRectCallout">
            <a:avLst>
              <a:gd name="adj1" fmla="val -16540"/>
              <a:gd name="adj2" fmla="val -103251"/>
              <a:gd name="adj3" fmla="val 16667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项目目录</a:t>
            </a:r>
            <a:endParaRPr lang="zh-CN" altLang="en-US" sz="1000" dirty="0"/>
          </a:p>
        </p:txBody>
      </p:sp>
      <p:sp>
        <p:nvSpPr>
          <p:cNvPr id="11" name="圆角矩形标注 10"/>
          <p:cNvSpPr/>
          <p:nvPr/>
        </p:nvSpPr>
        <p:spPr>
          <a:xfrm>
            <a:off x="4697632" y="1323877"/>
            <a:ext cx="739484" cy="275835"/>
          </a:xfrm>
          <a:prstGeom prst="wedgeRoundRectCallout">
            <a:avLst>
              <a:gd name="adj1" fmla="val -21692"/>
              <a:gd name="adj2" fmla="val 90125"/>
              <a:gd name="adj3" fmla="val 16667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数据区</a:t>
            </a:r>
            <a:endParaRPr lang="zh-CN" altLang="en-US" sz="1000" dirty="0"/>
          </a:p>
        </p:txBody>
      </p:sp>
      <p:sp>
        <p:nvSpPr>
          <p:cNvPr id="12" name="圆角矩形标注 11"/>
          <p:cNvSpPr/>
          <p:nvPr/>
        </p:nvSpPr>
        <p:spPr>
          <a:xfrm>
            <a:off x="1954432" y="1021255"/>
            <a:ext cx="739484" cy="275835"/>
          </a:xfrm>
          <a:prstGeom prst="wedgeRoundRectCallout">
            <a:avLst>
              <a:gd name="adj1" fmla="val -21692"/>
              <a:gd name="adj2" fmla="val 90125"/>
              <a:gd name="adj3" fmla="val 16667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标签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24493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项目列表介绍：操作菜单和视图菜单及详细信息面板简介</a:t>
            </a:r>
            <a:endParaRPr lang="zh-CN" altLang="en-US" sz="1200" dirty="0"/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项目列表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859" t="5751"/>
          <a:stretch/>
        </p:blipFill>
        <p:spPr>
          <a:xfrm>
            <a:off x="755797" y="1097000"/>
            <a:ext cx="5944731" cy="3288962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27542"/>
          <a:stretch/>
        </p:blipFill>
        <p:spPr>
          <a:xfrm>
            <a:off x="2942553" y="1274799"/>
            <a:ext cx="899198" cy="1105342"/>
          </a:xfrm>
          <a:prstGeom prst="rect">
            <a:avLst/>
          </a:prstGeom>
          <a:ln>
            <a:solidFill>
              <a:srgbClr val="FF0000"/>
            </a:solidFill>
            <a:prstDash val="dash"/>
          </a:ln>
          <a:effectLst/>
        </p:spPr>
      </p:pic>
      <p:sp>
        <p:nvSpPr>
          <p:cNvPr id="7" name="矩形 92"/>
          <p:cNvSpPr/>
          <p:nvPr/>
        </p:nvSpPr>
        <p:spPr>
          <a:xfrm>
            <a:off x="6805108" y="1325599"/>
            <a:ext cx="2079821" cy="3060363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项目列表：</a:t>
            </a:r>
            <a:endParaRPr lang="en-US" altLang="zh-CN" sz="10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6700" lvl="1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创建项目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marL="266700" lvl="1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新建项目构想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marL="266700" lvl="1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导出项目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marL="266700" lvl="1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添加选定项到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：添加至仪表板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6700" lvl="1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删除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：删除项目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6700" lvl="1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持有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：项目暂停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6700" lvl="1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恢复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：暂停后重启项目。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6700" lvl="1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取消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：取消项目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表格视图</a:t>
            </a:r>
            <a:endParaRPr lang="en-US" altLang="zh-CN" sz="8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lvl="1">
              <a:lnSpc>
                <a:spcPct val="150000"/>
              </a:lnSpc>
            </a:pP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提供</a:t>
            </a: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五种过滤视图：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活动、完成、持有、取消、全部</a:t>
            </a:r>
            <a:endParaRPr lang="en-US" altLang="zh-CN" sz="8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Detail Panel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详细信息面板，点击查看此项目的详细信息。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93"/>
          <p:cNvSpPr/>
          <p:nvPr/>
        </p:nvSpPr>
        <p:spPr>
          <a:xfrm>
            <a:off x="6805108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04340" y="2504424"/>
            <a:ext cx="167510" cy="17779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947040" y="3124200"/>
            <a:ext cx="4636640" cy="11684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r="47049"/>
          <a:stretch/>
        </p:blipFill>
        <p:spPr>
          <a:xfrm>
            <a:off x="1836576" y="1287499"/>
            <a:ext cx="709774" cy="1898051"/>
          </a:xfrm>
          <a:prstGeom prst="rect">
            <a:avLst/>
          </a:prstGeom>
          <a:ln>
            <a:solidFill>
              <a:srgbClr val="FF0000"/>
            </a:solidFill>
            <a:prstDash val="dash"/>
          </a:ln>
          <a:effectLst/>
        </p:spPr>
      </p:pic>
      <p:cxnSp>
        <p:nvCxnSpPr>
          <p:cNvPr id="6" name="曲线连接符 5"/>
          <p:cNvCxnSpPr>
            <a:stCxn id="13" idx="2"/>
            <a:endCxn id="14" idx="0"/>
          </p:cNvCxnSpPr>
          <p:nvPr/>
        </p:nvCxnSpPr>
        <p:spPr>
          <a:xfrm rot="16200000" flipH="1">
            <a:off x="3555739" y="2414578"/>
            <a:ext cx="441977" cy="9772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2725368" y="1256737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2967515" y="2466222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2146" r="2512"/>
          <a:stretch/>
        </p:blipFill>
        <p:spPr>
          <a:xfrm>
            <a:off x="754708" y="1097000"/>
            <a:ext cx="976177" cy="2636800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17" name="椭圆 16"/>
          <p:cNvSpPr/>
          <p:nvPr/>
        </p:nvSpPr>
        <p:spPr>
          <a:xfrm>
            <a:off x="1620575" y="1274799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83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创建项目：在</a:t>
            </a:r>
            <a:r>
              <a:rPr lang="en-US" altLang="zh-CN" sz="1200" dirty="0" smtClean="0"/>
              <a:t>【Program-</a:t>
            </a:r>
            <a:r>
              <a:rPr lang="zh-CN" altLang="en-US" sz="1200" dirty="0" smtClean="0"/>
              <a:t>项目</a:t>
            </a:r>
            <a:r>
              <a:rPr lang="en-US" altLang="zh-CN" sz="1200" dirty="0" smtClean="0"/>
              <a:t>】</a:t>
            </a:r>
            <a:r>
              <a:rPr lang="zh-CN" altLang="en-US" sz="1200" dirty="0" smtClean="0"/>
              <a:t>中，点击</a:t>
            </a:r>
            <a:r>
              <a:rPr lang="en-US" altLang="zh-CN" sz="1200" dirty="0" smtClean="0"/>
              <a:t>【</a:t>
            </a:r>
            <a:r>
              <a:rPr lang="zh-CN" altLang="en-US" sz="1200" dirty="0" smtClean="0"/>
              <a:t>操作</a:t>
            </a:r>
            <a:r>
              <a:rPr lang="en-US" altLang="zh-CN" sz="1200" dirty="0" smtClean="0"/>
              <a:t>】-【</a:t>
            </a:r>
            <a:r>
              <a:rPr lang="zh-CN" altLang="en-US" sz="1200" dirty="0" smtClean="0"/>
              <a:t>创建项目</a:t>
            </a:r>
            <a:r>
              <a:rPr lang="en-US" altLang="zh-CN" sz="1200" dirty="0" smtClean="0"/>
              <a:t>】</a:t>
            </a:r>
            <a:r>
              <a:rPr lang="zh-CN" altLang="en-US" sz="1200" dirty="0" smtClean="0"/>
              <a:t>，开始创建项目</a:t>
            </a:r>
            <a:endParaRPr lang="zh-CN" altLang="en-US" sz="1200" dirty="0"/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创建项目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8" y="1123958"/>
            <a:ext cx="1747675" cy="1504942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10" name="矩形 92"/>
          <p:cNvSpPr/>
          <p:nvPr/>
        </p:nvSpPr>
        <p:spPr>
          <a:xfrm>
            <a:off x="6805108" y="1325599"/>
            <a:ext cx="2079821" cy="2393172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创建项目：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0975" indent="-180975">
              <a:lnSpc>
                <a:spcPct val="150000"/>
              </a:lnSpc>
              <a:buFont typeface="+mj-lt"/>
              <a:buAutoNum type="arabicPeriod"/>
            </a:pPr>
            <a:r>
              <a:rPr lang="zh-CN" altLang="en-US" sz="900" b="1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新建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：点击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9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创建项目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9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新建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，填写表单信息，完成创建。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0975" indent="-180975">
              <a:lnSpc>
                <a:spcPct val="150000"/>
              </a:lnSpc>
              <a:buFont typeface="+mj-lt"/>
              <a:buAutoNum type="arabicPeriod"/>
            </a:pP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复制现有项目：</a:t>
            </a:r>
            <a:r>
              <a:rPr lang="zh-CN" altLang="en-US" sz="9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en-US" altLang="zh-CN" sz="9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9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9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创建项目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9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复制来源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，选择源项目，填写表单信息，完成创建。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93"/>
          <p:cNvSpPr/>
          <p:nvPr/>
        </p:nvSpPr>
        <p:spPr>
          <a:xfrm>
            <a:off x="6805108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64" y="1128604"/>
            <a:ext cx="1702649" cy="2590167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143" y="1123958"/>
            <a:ext cx="1702650" cy="2594813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27" name="椭圆 26"/>
          <p:cNvSpPr/>
          <p:nvPr/>
        </p:nvSpPr>
        <p:spPr>
          <a:xfrm>
            <a:off x="2719473" y="1097000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4698125" y="1097000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2755963" y="3837767"/>
            <a:ext cx="3949637" cy="461665"/>
          </a:xfrm>
          <a:prstGeom prst="rect">
            <a:avLst/>
          </a:prstGeom>
          <a:noFill/>
          <a:ln>
            <a:solidFill>
              <a:srgbClr val="005386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 smtClean="0">
                <a:solidFill>
                  <a:srgbClr val="005386"/>
                </a:solidFill>
              </a:rPr>
              <a:t>当项目有确定起始日期时，起始日程选择“项目开始日期”、默认约束“越早越好”</a:t>
            </a:r>
            <a:endParaRPr lang="en-US" altLang="zh-CN" sz="800" dirty="0" smtClean="0">
              <a:solidFill>
                <a:srgbClr val="00538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 smtClean="0">
                <a:solidFill>
                  <a:srgbClr val="005386"/>
                </a:solidFill>
              </a:rPr>
              <a:t>当项目只有确定结束日期时，起始日程选择“项目结束日期”、默认约束“越晚越好”</a:t>
            </a:r>
            <a:endParaRPr lang="zh-CN" altLang="en-US" sz="800" dirty="0">
              <a:solidFill>
                <a:srgbClr val="005386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755963" y="2291432"/>
            <a:ext cx="1530287" cy="18506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4742142" y="2582081"/>
            <a:ext cx="1530287" cy="18506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曲线连接符 36"/>
          <p:cNvCxnSpPr>
            <a:endCxn id="33" idx="0"/>
          </p:cNvCxnSpPr>
          <p:nvPr/>
        </p:nvCxnSpPr>
        <p:spPr>
          <a:xfrm rot="16200000" flipH="1">
            <a:off x="3453185" y="2560170"/>
            <a:ext cx="1348662" cy="1206532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/>
          <p:cNvCxnSpPr>
            <a:stCxn id="35" idx="2"/>
            <a:endCxn id="33" idx="0"/>
          </p:cNvCxnSpPr>
          <p:nvPr/>
        </p:nvCxnSpPr>
        <p:spPr>
          <a:xfrm rot="5400000">
            <a:off x="4583725" y="2914206"/>
            <a:ext cx="1070618" cy="776504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504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创建项目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8" y="1123958"/>
            <a:ext cx="1747675" cy="1504942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10" name="矩形 92"/>
          <p:cNvSpPr/>
          <p:nvPr/>
        </p:nvSpPr>
        <p:spPr>
          <a:xfrm>
            <a:off x="6805108" y="1325599"/>
            <a:ext cx="2079821" cy="3050722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创建项目方式：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0975" indent="-180975">
              <a:lnSpc>
                <a:spcPct val="150000"/>
              </a:lnSpc>
              <a:buFont typeface="+mj-lt"/>
              <a:buAutoNum type="arabicPeriod"/>
            </a:pP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从模板</a:t>
            </a:r>
            <a:r>
              <a:rPr lang="zh-CN" altLang="en-US" sz="9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创建：点击</a:t>
            </a:r>
            <a:r>
              <a:rPr lang="en-US" altLang="zh-CN" sz="9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9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9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创建项目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9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从模板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，在表单中选择项目模板，选择问题回答，填写其他信息后完成创建，从模板创建项目时，在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名称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栏选择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自动命名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时会将所有模板中的任务全部自动命名，因此这种创建方式不建议用自动命名。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0975" indent="-180975">
              <a:lnSpc>
                <a:spcPct val="150000"/>
              </a:lnSpc>
              <a:buFont typeface="+mj-lt"/>
              <a:buAutoNum type="arabicPeriod"/>
            </a:pP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导入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EXCEL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文件新建项目：</a:t>
            </a:r>
            <a:r>
              <a:rPr lang="zh-CN" altLang="en-US" sz="9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en-US" altLang="zh-CN" sz="9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9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9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创建项目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9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导入至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选择浏览将已经编制好的项目计划文件导入，填写表单信息后完成创建。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0975" indent="-180975">
              <a:lnSpc>
                <a:spcPct val="150000"/>
              </a:lnSpc>
              <a:buFont typeface="+mj-lt"/>
              <a:buAutoNum type="arabicPeriod"/>
            </a:pPr>
            <a:endParaRPr lang="en-US" altLang="zh-CN" sz="10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93"/>
          <p:cNvSpPr/>
          <p:nvPr/>
        </p:nvSpPr>
        <p:spPr>
          <a:xfrm>
            <a:off x="6805108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848" y="1123958"/>
            <a:ext cx="1696609" cy="2571472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r="567"/>
          <a:stretch/>
        </p:blipFill>
        <p:spPr>
          <a:xfrm>
            <a:off x="2741854" y="1123958"/>
            <a:ext cx="1764969" cy="2587022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/>
          <a:srcRect r="23887" b="6586"/>
          <a:stretch/>
        </p:blipFill>
        <p:spPr>
          <a:xfrm>
            <a:off x="1846613" y="2998987"/>
            <a:ext cx="1790479" cy="1392885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23" name="矩形 22"/>
          <p:cNvSpPr/>
          <p:nvPr/>
        </p:nvSpPr>
        <p:spPr>
          <a:xfrm>
            <a:off x="2768577" y="1412352"/>
            <a:ext cx="1014217" cy="1402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922932" y="1413769"/>
            <a:ext cx="1229700" cy="18152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768577" y="1580068"/>
            <a:ext cx="828113" cy="1873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曲线连接符 25"/>
          <p:cNvCxnSpPr>
            <a:stCxn id="25" idx="1"/>
            <a:endCxn id="28" idx="0"/>
          </p:cNvCxnSpPr>
          <p:nvPr/>
        </p:nvCxnSpPr>
        <p:spPr>
          <a:xfrm rot="10800000" flipV="1">
            <a:off x="2601481" y="1673718"/>
            <a:ext cx="167097" cy="189325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848120" y="3566970"/>
            <a:ext cx="1506719" cy="80935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660577" y="1034050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4796697" y="1032500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0" name="文本占位符 15"/>
          <p:cNvSpPr txBox="1">
            <a:spLocks/>
          </p:cNvSpPr>
          <p:nvPr/>
        </p:nvSpPr>
        <p:spPr>
          <a:xfrm>
            <a:off x="755798" y="692223"/>
            <a:ext cx="7884654" cy="254972"/>
          </a:xfrm>
          <a:prstGeom prst="rect">
            <a:avLst/>
          </a:prstGeom>
          <a:ln>
            <a:noFill/>
          </a:ln>
        </p:spPr>
        <p:txBody>
          <a:bodyPr vert="horz" wrap="square" lIns="87916" tIns="43957" rIns="87916" bIns="43957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5386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05386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5386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5386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 smtClean="0"/>
              <a:t>创建项目：在</a:t>
            </a:r>
            <a:r>
              <a:rPr lang="en-US" altLang="zh-CN" sz="1200" dirty="0" smtClean="0"/>
              <a:t>【Program-</a:t>
            </a:r>
            <a:r>
              <a:rPr lang="zh-CN" altLang="en-US" sz="1200" dirty="0" smtClean="0"/>
              <a:t>项目</a:t>
            </a:r>
            <a:r>
              <a:rPr lang="en-US" altLang="zh-CN" sz="1200" dirty="0" smtClean="0"/>
              <a:t>】</a:t>
            </a:r>
            <a:r>
              <a:rPr lang="zh-CN" altLang="en-US" sz="1200" dirty="0" smtClean="0"/>
              <a:t>中，点击</a:t>
            </a:r>
            <a:r>
              <a:rPr lang="en-US" altLang="zh-CN" sz="1200" dirty="0" smtClean="0"/>
              <a:t>【</a:t>
            </a:r>
            <a:r>
              <a:rPr lang="zh-CN" altLang="en-US" sz="1200" dirty="0" smtClean="0"/>
              <a:t>操作</a:t>
            </a:r>
            <a:r>
              <a:rPr lang="en-US" altLang="zh-CN" sz="1200" dirty="0" smtClean="0"/>
              <a:t>】-【</a:t>
            </a:r>
            <a:r>
              <a:rPr lang="zh-CN" altLang="en-US" sz="1200" dirty="0" smtClean="0"/>
              <a:t>创建项目</a:t>
            </a:r>
            <a:r>
              <a:rPr lang="en-US" altLang="zh-CN" sz="1200" dirty="0" smtClean="0"/>
              <a:t>】</a:t>
            </a:r>
            <a:r>
              <a:rPr lang="zh-CN" altLang="en-US" sz="1200" dirty="0" smtClean="0"/>
              <a:t>，开始创建项目</a:t>
            </a:r>
            <a:endParaRPr lang="zh-CN" altLang="en-US" sz="1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3699534" y="3857165"/>
            <a:ext cx="1729716" cy="553998"/>
          </a:xfrm>
          <a:prstGeom prst="rect">
            <a:avLst/>
          </a:prstGeom>
          <a:noFill/>
          <a:ln>
            <a:solidFill>
              <a:srgbClr val="00538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005386"/>
                </a:solidFill>
              </a:rPr>
              <a:t>问题回答与模板中设置的问题回答一致时，问题中所关联的任务添加至项目</a:t>
            </a:r>
            <a:r>
              <a:rPr lang="en-US" altLang="zh-CN" sz="1000" dirty="0" smtClean="0">
                <a:solidFill>
                  <a:srgbClr val="005386"/>
                </a:solidFill>
              </a:rPr>
              <a:t>WBS</a:t>
            </a:r>
            <a:endParaRPr lang="zh-CN" altLang="en-US" sz="1000" dirty="0">
              <a:solidFill>
                <a:srgbClr val="005386"/>
              </a:solidFill>
            </a:endParaRPr>
          </a:p>
        </p:txBody>
      </p:sp>
      <p:cxnSp>
        <p:nvCxnSpPr>
          <p:cNvPr id="31" name="曲线连接符 30"/>
          <p:cNvCxnSpPr>
            <a:stCxn id="14" idx="1"/>
            <a:endCxn id="28" idx="3"/>
          </p:cNvCxnSpPr>
          <p:nvPr/>
        </p:nvCxnSpPr>
        <p:spPr>
          <a:xfrm rot="10800000">
            <a:off x="3354840" y="3971646"/>
            <a:ext cx="344695" cy="16251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823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人员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添加人员和设置访问权限</a:t>
            </a:r>
            <a:endParaRPr lang="zh-CN" altLang="en-US" sz="1200" dirty="0"/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项目组织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8" y="1097000"/>
            <a:ext cx="5965209" cy="2216149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9354"/>
          <a:stretch/>
        </p:blipFill>
        <p:spPr>
          <a:xfrm>
            <a:off x="1760612" y="1571664"/>
            <a:ext cx="1046088" cy="1108060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6" name="矩形 92"/>
          <p:cNvSpPr/>
          <p:nvPr/>
        </p:nvSpPr>
        <p:spPr>
          <a:xfrm>
            <a:off x="6805108" y="1325599"/>
            <a:ext cx="2079821" cy="3189112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项目成员：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0975" indent="-180975">
              <a:lnSpc>
                <a:spcPct val="150000"/>
              </a:lnSpc>
              <a:buFont typeface="+mj-lt"/>
              <a:buAutoNum type="arabicPeriod"/>
            </a:pPr>
            <a:r>
              <a:rPr lang="zh-CN" altLang="en-US" sz="900" b="1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添加成员</a:t>
            </a:r>
            <a:r>
              <a:rPr lang="en-US" altLang="zh-CN" sz="900" b="1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900" b="1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组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：点击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人员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9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成员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9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9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添加成员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】/【</a:t>
            </a:r>
            <a:r>
              <a:rPr lang="zh-CN" altLang="en-US" sz="9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添加安全上下文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，在搜索框中选择人员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上下文，点击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提交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后完成添加。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0975" indent="-180975">
              <a:lnSpc>
                <a:spcPct val="150000"/>
              </a:lnSpc>
              <a:buFont typeface="+mj-lt"/>
              <a:buAutoNum type="arabicPeriod"/>
            </a:pPr>
            <a:r>
              <a:rPr lang="zh-CN" altLang="en-US" sz="900" b="1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删除访问权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：删除项目成员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0975" indent="-180975">
              <a:lnSpc>
                <a:spcPct val="150000"/>
              </a:lnSpc>
              <a:buFont typeface="+mj-lt"/>
              <a:buAutoNum type="arabicPeriod"/>
            </a:pPr>
            <a:r>
              <a:rPr lang="zh-CN" altLang="en-US" sz="900" b="1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传输分派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：选择项目成员，点击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9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传输分派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，在表单中选择传输类型，点击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下一步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，勾选具体的任务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风险，点击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提交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完成分派。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0975" indent="-180975">
              <a:lnSpc>
                <a:spcPct val="150000"/>
              </a:lnSpc>
              <a:buFont typeface="+mj-lt"/>
              <a:buAutoNum type="arabicPeriod"/>
            </a:pPr>
            <a:r>
              <a:rPr lang="zh-CN" altLang="en-US" sz="900" b="1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设置项目访问权限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：点击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启用编辑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，在访问权限列，选择成员的访问权限，点击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保存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完成。</a:t>
            </a:r>
            <a:endParaRPr lang="en-US" altLang="zh-CN" sz="9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93"/>
          <p:cNvSpPr/>
          <p:nvPr/>
        </p:nvSpPr>
        <p:spPr>
          <a:xfrm>
            <a:off x="6805108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98" y="3507952"/>
            <a:ext cx="1562393" cy="997553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8969" y="3503348"/>
            <a:ext cx="2049947" cy="1006759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9" name="矩形 8"/>
          <p:cNvSpPr/>
          <p:nvPr/>
        </p:nvSpPr>
        <p:spPr>
          <a:xfrm>
            <a:off x="1770136" y="2125694"/>
            <a:ext cx="1027039" cy="11579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70134" y="1728335"/>
            <a:ext cx="1027039" cy="2406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770135" y="1991422"/>
            <a:ext cx="1027039" cy="11579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曲线连接符 10"/>
          <p:cNvCxnSpPr>
            <a:stCxn id="9" idx="2"/>
            <a:endCxn id="2" idx="0"/>
          </p:cNvCxnSpPr>
          <p:nvPr/>
        </p:nvCxnSpPr>
        <p:spPr>
          <a:xfrm rot="5400000">
            <a:off x="1277094" y="2501390"/>
            <a:ext cx="1266464" cy="746661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2" idx="3"/>
            <a:endCxn id="5" idx="1"/>
          </p:cNvCxnSpPr>
          <p:nvPr/>
        </p:nvCxnSpPr>
        <p:spPr>
          <a:xfrm flipV="1">
            <a:off x="2318191" y="4006728"/>
            <a:ext cx="210778" cy="1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081211" y="1566996"/>
            <a:ext cx="164307" cy="1278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390031" y="1761797"/>
            <a:ext cx="299569" cy="151718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曲线连接符 23"/>
          <p:cNvCxnSpPr>
            <a:stCxn id="21" idx="3"/>
            <a:endCxn id="22" idx="0"/>
          </p:cNvCxnSpPr>
          <p:nvPr/>
        </p:nvCxnSpPr>
        <p:spPr>
          <a:xfrm>
            <a:off x="2245518" y="1630934"/>
            <a:ext cx="3294298" cy="130863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1536994" y="1679197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1544602" y="1923837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1550957" y="2127138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5377498" y="1493299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7143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8" y="1554200"/>
            <a:ext cx="5714852" cy="2663975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文件夹界面与菜单</a:t>
            </a:r>
            <a:endParaRPr lang="zh-CN" altLang="en-US" sz="1200" dirty="0"/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项目文件夹管理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541" y="61078"/>
            <a:ext cx="874489" cy="1738568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259" y="535502"/>
            <a:ext cx="1091902" cy="1227841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10" name="矩形 9"/>
          <p:cNvSpPr/>
          <p:nvPr/>
        </p:nvSpPr>
        <p:spPr>
          <a:xfrm>
            <a:off x="1689249" y="1894273"/>
            <a:ext cx="298301" cy="12264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曲线连接符 3"/>
          <p:cNvCxnSpPr>
            <a:stCxn id="10" idx="3"/>
            <a:endCxn id="2" idx="1"/>
          </p:cNvCxnSpPr>
          <p:nvPr/>
        </p:nvCxnSpPr>
        <p:spPr>
          <a:xfrm flipV="1">
            <a:off x="1987550" y="930362"/>
            <a:ext cx="1474991" cy="102523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121300" y="1850221"/>
            <a:ext cx="218926" cy="20049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021162" y="1879386"/>
            <a:ext cx="164951" cy="13753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963872" y="2348710"/>
            <a:ext cx="164951" cy="13753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758184" y="2049128"/>
            <a:ext cx="1675954" cy="82640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曲线连接符 10"/>
          <p:cNvCxnSpPr>
            <a:stCxn id="13" idx="3"/>
            <a:endCxn id="7" idx="2"/>
          </p:cNvCxnSpPr>
          <p:nvPr/>
        </p:nvCxnSpPr>
        <p:spPr>
          <a:xfrm flipV="1">
            <a:off x="4340226" y="1763343"/>
            <a:ext cx="709984" cy="187125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/>
          <p:cNvCxnSpPr>
            <a:stCxn id="18" idx="3"/>
            <a:endCxn id="20" idx="1"/>
          </p:cNvCxnSpPr>
          <p:nvPr/>
        </p:nvCxnSpPr>
        <p:spPr>
          <a:xfrm>
            <a:off x="3128823" y="2417476"/>
            <a:ext cx="1629361" cy="44853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92"/>
          <p:cNvSpPr/>
          <p:nvPr/>
        </p:nvSpPr>
        <p:spPr>
          <a:xfrm>
            <a:off x="6805108" y="1325598"/>
            <a:ext cx="2079821" cy="2892577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文件夹界面和菜单：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0975" indent="-180975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工具栏：包含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菜单，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启用编辑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工具，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表格视图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等。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0975" indent="-180975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文件夹和文档树状结构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Detail Panel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查看文件夹和文档详细信息。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文件拖拽上传。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93"/>
          <p:cNvSpPr/>
          <p:nvPr/>
        </p:nvSpPr>
        <p:spPr>
          <a:xfrm>
            <a:off x="6805108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745396" y="2674216"/>
            <a:ext cx="205776" cy="98338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119" y="3030970"/>
            <a:ext cx="2078079" cy="1444965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cxnSp>
        <p:nvCxnSpPr>
          <p:cNvPr id="33" name="曲线连接符 32"/>
          <p:cNvCxnSpPr>
            <a:stCxn id="30" idx="3"/>
            <a:endCxn id="31" idx="1"/>
          </p:cNvCxnSpPr>
          <p:nvPr/>
        </p:nvCxnSpPr>
        <p:spPr>
          <a:xfrm>
            <a:off x="2951172" y="3165908"/>
            <a:ext cx="1208947" cy="587545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787476" y="2221656"/>
            <a:ext cx="770766" cy="188850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575071" y="2174979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51" name="椭圆 50"/>
          <p:cNvSpPr/>
          <p:nvPr/>
        </p:nvSpPr>
        <p:spPr>
          <a:xfrm>
            <a:off x="1454571" y="1850221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55" name="椭圆 54"/>
          <p:cNvSpPr/>
          <p:nvPr/>
        </p:nvSpPr>
        <p:spPr>
          <a:xfrm>
            <a:off x="2745396" y="2286371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56" name="椭圆 55"/>
          <p:cNvSpPr/>
          <p:nvPr/>
        </p:nvSpPr>
        <p:spPr>
          <a:xfrm>
            <a:off x="2646707" y="2562601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608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文件夹操作菜单：新建文件夹和复制文件夹</a:t>
            </a:r>
            <a:endParaRPr lang="zh-CN" altLang="en-US" sz="1200" dirty="0"/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项目文件夹管理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7553"/>
          <a:stretch/>
        </p:blipFill>
        <p:spPr>
          <a:xfrm>
            <a:off x="755798" y="1041599"/>
            <a:ext cx="1149202" cy="2471371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23" name="矩形 92"/>
          <p:cNvSpPr/>
          <p:nvPr/>
        </p:nvSpPr>
        <p:spPr>
          <a:xfrm>
            <a:off x="6805108" y="1325598"/>
            <a:ext cx="2079821" cy="2834922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项目文件夹创建：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0975" indent="-180975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b="1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创建文件夹：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在文件夹界面，点击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文件夹操作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，填写名称，描述等，继承访问权限选择“是”，将从父级继承访问权限列表，选择“否”，将需要自定义访问权限。</a:t>
            </a:r>
            <a:endParaRPr lang="en-US" altLang="zh-CN" sz="10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0975" indent="-180975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选择文件夹，点击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文件夹操作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复制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】/【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删除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，将复制或删除选定的文件夹。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93"/>
          <p:cNvSpPr/>
          <p:nvPr/>
        </p:nvSpPr>
        <p:spPr>
          <a:xfrm>
            <a:off x="6805108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081" y="1041599"/>
            <a:ext cx="1641569" cy="2762005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9" name="矩形 8"/>
          <p:cNvSpPr/>
          <p:nvPr/>
        </p:nvSpPr>
        <p:spPr>
          <a:xfrm>
            <a:off x="755797" y="1289675"/>
            <a:ext cx="984897" cy="12264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41469" y="2739061"/>
            <a:ext cx="984897" cy="2390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498" y="1041599"/>
            <a:ext cx="1655762" cy="2785884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12" name="矩形 11"/>
          <p:cNvSpPr/>
          <p:nvPr/>
        </p:nvSpPr>
        <p:spPr>
          <a:xfrm>
            <a:off x="755797" y="1443021"/>
            <a:ext cx="984897" cy="12264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曲线连接符 5"/>
          <p:cNvCxnSpPr>
            <a:stCxn id="9" idx="3"/>
          </p:cNvCxnSpPr>
          <p:nvPr/>
        </p:nvCxnSpPr>
        <p:spPr>
          <a:xfrm>
            <a:off x="1740694" y="1350998"/>
            <a:ext cx="675387" cy="1270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曲线连接符 7"/>
          <p:cNvCxnSpPr>
            <a:stCxn id="12" idx="3"/>
            <a:endCxn id="4" idx="1"/>
          </p:cNvCxnSpPr>
          <p:nvPr/>
        </p:nvCxnSpPr>
        <p:spPr>
          <a:xfrm>
            <a:off x="1740694" y="1504344"/>
            <a:ext cx="2862804" cy="930197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9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新建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上传文档</a:t>
            </a:r>
            <a:endParaRPr lang="zh-CN" altLang="en-US" sz="1200" dirty="0"/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项目文件夹管理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44" y="1097001"/>
            <a:ext cx="1470025" cy="2922550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405"/>
          <a:stretch/>
        </p:blipFill>
        <p:spPr>
          <a:xfrm>
            <a:off x="2377845" y="1097001"/>
            <a:ext cx="2036106" cy="2166899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r="780"/>
          <a:stretch/>
        </p:blipFill>
        <p:spPr>
          <a:xfrm>
            <a:off x="4594768" y="2087224"/>
            <a:ext cx="2029523" cy="1932327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9" name="矩形 92"/>
          <p:cNvSpPr/>
          <p:nvPr/>
        </p:nvSpPr>
        <p:spPr>
          <a:xfrm>
            <a:off x="6805108" y="1325598"/>
            <a:ext cx="2079821" cy="2693953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新建文档：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进入文件夹界面，点击工具栏中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文档</a:t>
            </a:r>
            <a:r>
              <a:rPr lang="en-US" altLang="zh-CN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新建文档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，填写文档名称说明等表单内容，点击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下一步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，浏览本地文件，点击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完成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新建。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点击工具栏中</a:t>
            </a:r>
            <a:r>
              <a:rPr lang="en-US" altLang="zh-CN" sz="10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10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文档</a:t>
            </a:r>
            <a:r>
              <a:rPr lang="en-US" altLang="zh-CN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添加现存项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，将已在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PM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系统上的文件导入该文件夹。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3"/>
          <p:cNvSpPr/>
          <p:nvPr/>
        </p:nvSpPr>
        <p:spPr>
          <a:xfrm>
            <a:off x="6805108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76015" y="2256222"/>
            <a:ext cx="659085" cy="17582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曲线连接符 7"/>
          <p:cNvCxnSpPr>
            <a:stCxn id="11" idx="3"/>
            <a:endCxn id="4" idx="1"/>
          </p:cNvCxnSpPr>
          <p:nvPr/>
        </p:nvCxnSpPr>
        <p:spPr>
          <a:xfrm flipV="1">
            <a:off x="1435100" y="2180451"/>
            <a:ext cx="942745" cy="163685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4" idx="3"/>
            <a:endCxn id="5" idx="1"/>
          </p:cNvCxnSpPr>
          <p:nvPr/>
        </p:nvCxnSpPr>
        <p:spPr>
          <a:xfrm>
            <a:off x="4413951" y="2180451"/>
            <a:ext cx="180817" cy="872937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602126" y="2288958"/>
            <a:ext cx="1031912" cy="15182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02126" y="2660669"/>
            <a:ext cx="1031912" cy="15182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602126" y="3032380"/>
            <a:ext cx="1031912" cy="15182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62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r="5664"/>
          <a:stretch/>
        </p:blipFill>
        <p:spPr>
          <a:xfrm>
            <a:off x="755798" y="1059916"/>
            <a:ext cx="3384401" cy="2025573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1" y="223745"/>
            <a:ext cx="3648696" cy="2103415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1" y="2517660"/>
            <a:ext cx="3648696" cy="1857186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9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文件夹视图：交付物的快速关联视图。</a:t>
            </a:r>
            <a:endParaRPr lang="zh-CN" altLang="en-US" sz="1200" dirty="0"/>
          </a:p>
        </p:txBody>
      </p:sp>
      <p:sp>
        <p:nvSpPr>
          <p:cNvPr id="10" name="标题 14"/>
          <p:cNvSpPr>
            <a:spLocks noGrp="1"/>
          </p:cNvSpPr>
          <p:nvPr>
            <p:ph type="title"/>
          </p:nvPr>
        </p:nvSpPr>
        <p:spPr>
          <a:xfrm>
            <a:off x="755798" y="223745"/>
            <a:ext cx="7884654" cy="374073"/>
          </a:xfrm>
        </p:spPr>
        <p:txBody>
          <a:bodyPr/>
          <a:lstStyle/>
          <a:p>
            <a:r>
              <a:rPr lang="zh-CN" altLang="en-US" dirty="0" smtClean="0"/>
              <a:t>项目文件夹管理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143399" y="1357698"/>
            <a:ext cx="958047" cy="1059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314726" y="1243873"/>
            <a:ext cx="441323" cy="17850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124849" y="651768"/>
            <a:ext cx="1015851" cy="11340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229499" y="410781"/>
            <a:ext cx="533251" cy="186251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793707" y="2995232"/>
            <a:ext cx="890587" cy="9025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988199" y="2702073"/>
            <a:ext cx="571352" cy="15841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曲线连接符 17"/>
          <p:cNvCxnSpPr>
            <a:stCxn id="11" idx="1"/>
            <a:endCxn id="12" idx="3"/>
          </p:cNvCxnSpPr>
          <p:nvPr/>
        </p:nvCxnSpPr>
        <p:spPr>
          <a:xfrm rot="10800000" flipV="1">
            <a:off x="2756049" y="1410686"/>
            <a:ext cx="387350" cy="725725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13" idx="1"/>
            <a:endCxn id="14" idx="3"/>
          </p:cNvCxnSpPr>
          <p:nvPr/>
        </p:nvCxnSpPr>
        <p:spPr>
          <a:xfrm rot="10800000" flipV="1">
            <a:off x="6762751" y="708471"/>
            <a:ext cx="362099" cy="63356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/>
          <p:cNvCxnSpPr>
            <a:stCxn id="15" idx="1"/>
            <a:endCxn id="16" idx="3"/>
          </p:cNvCxnSpPr>
          <p:nvPr/>
        </p:nvCxnSpPr>
        <p:spPr>
          <a:xfrm rot="10800000" flipV="1">
            <a:off x="6559551" y="3040360"/>
            <a:ext cx="234156" cy="45380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标注 16"/>
          <p:cNvSpPr/>
          <p:nvPr/>
        </p:nvSpPr>
        <p:spPr>
          <a:xfrm>
            <a:off x="2314726" y="3138787"/>
            <a:ext cx="1228574" cy="355374"/>
          </a:xfrm>
          <a:prstGeom prst="wedgeRectCallout">
            <a:avLst>
              <a:gd name="adj1" fmla="val -26428"/>
              <a:gd name="adj2" fmla="val -1021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+mj-ea"/>
                <a:ea typeface="+mj-ea"/>
              </a:rPr>
              <a:t>交付物关联</a:t>
            </a:r>
            <a:r>
              <a:rPr lang="en-US" altLang="zh-CN" sz="1000" dirty="0" smtClean="0">
                <a:latin typeface="+mj-ea"/>
                <a:ea typeface="+mj-ea"/>
              </a:rPr>
              <a:t>Gate</a:t>
            </a:r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20" name="矩形标注 19"/>
          <p:cNvSpPr/>
          <p:nvPr/>
        </p:nvSpPr>
        <p:spPr>
          <a:xfrm>
            <a:off x="6141678" y="55407"/>
            <a:ext cx="1332272" cy="355374"/>
          </a:xfrm>
          <a:prstGeom prst="wedgeRectCallout">
            <a:avLst>
              <a:gd name="adj1" fmla="val -27571"/>
              <a:gd name="adj2" fmla="val 9435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+mj-ea"/>
                <a:ea typeface="+mj-ea"/>
              </a:rPr>
              <a:t>交付物关联里程碑</a:t>
            </a:r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21" name="矩形标注 20"/>
          <p:cNvSpPr/>
          <p:nvPr/>
        </p:nvSpPr>
        <p:spPr>
          <a:xfrm>
            <a:off x="5938912" y="4193531"/>
            <a:ext cx="1114423" cy="355374"/>
          </a:xfrm>
          <a:prstGeom prst="wedgeRectCallout">
            <a:avLst>
              <a:gd name="adj1" fmla="val -26428"/>
              <a:gd name="adj2" fmla="val -1021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+mj-ea"/>
                <a:ea typeface="+mj-ea"/>
              </a:rPr>
              <a:t>作为会议</a:t>
            </a:r>
            <a:r>
              <a:rPr lang="zh-CN" altLang="en-US" sz="1000" dirty="0">
                <a:latin typeface="+mj-ea"/>
                <a:ea typeface="+mj-ea"/>
              </a:rPr>
              <a:t>附件</a:t>
            </a:r>
          </a:p>
        </p:txBody>
      </p:sp>
    </p:spTree>
    <p:extLst>
      <p:ext uri="{BB962C8B-B14F-4D97-AF65-F5344CB8AC3E}">
        <p14:creationId xmlns:p14="http://schemas.microsoft.com/office/powerpoint/2010/main" val="377912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文件夹访问权限设置</a:t>
            </a:r>
            <a:endParaRPr lang="zh-CN" altLang="en-US" sz="1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项目文件夹管理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8" y="1097000"/>
            <a:ext cx="5905352" cy="2581449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5" name="矩形 92"/>
          <p:cNvSpPr/>
          <p:nvPr/>
        </p:nvSpPr>
        <p:spPr>
          <a:xfrm>
            <a:off x="6805108" y="1325598"/>
            <a:ext cx="2079821" cy="3138452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设置文件夹访问权限：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900" b="1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子文件夹访问设置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：进入文件夹，点击文件夹目录中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访问权限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9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项目成员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9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启用编辑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，设置项目成员子文件夹的访问权限。当子文件夹访问类型为特定时，可以单独设置成员的访问权限，没有权限的成员看不到文件夹；为继承时，子文件夹继承父文件夹的访问权限列表。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900" b="1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对本文件夹的访问设置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：点击文件夹目录中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多个所有权访问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9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编辑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，在下拉框中选择访问权限。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93"/>
          <p:cNvSpPr/>
          <p:nvPr/>
        </p:nvSpPr>
        <p:spPr>
          <a:xfrm>
            <a:off x="6805108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-150" t="1223" b="1"/>
          <a:stretch/>
        </p:blipFill>
        <p:spPr>
          <a:xfrm>
            <a:off x="1727200" y="2685551"/>
            <a:ext cx="3956051" cy="1906360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9" name="矩形 8"/>
          <p:cNvSpPr/>
          <p:nvPr/>
        </p:nvSpPr>
        <p:spPr>
          <a:xfrm>
            <a:off x="765396" y="1518215"/>
            <a:ext cx="637954" cy="12428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34553" y="1373187"/>
            <a:ext cx="422848" cy="14502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曲线连接符 11"/>
          <p:cNvCxnSpPr>
            <a:stCxn id="9" idx="3"/>
            <a:endCxn id="10" idx="1"/>
          </p:cNvCxnSpPr>
          <p:nvPr/>
        </p:nvCxnSpPr>
        <p:spPr>
          <a:xfrm flipV="1">
            <a:off x="1403350" y="1445701"/>
            <a:ext cx="231203" cy="134656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739162" y="1499255"/>
            <a:ext cx="168345" cy="14324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232150" y="2387724"/>
            <a:ext cx="3429000" cy="14324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686050" y="2387724"/>
            <a:ext cx="257175" cy="14324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曲线连接符 16"/>
          <p:cNvCxnSpPr>
            <a:endCxn id="13" idx="1"/>
          </p:cNvCxnSpPr>
          <p:nvPr/>
        </p:nvCxnSpPr>
        <p:spPr>
          <a:xfrm>
            <a:off x="2057401" y="1445701"/>
            <a:ext cx="681761" cy="125176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13" idx="3"/>
            <a:endCxn id="14" idx="1"/>
          </p:cNvCxnSpPr>
          <p:nvPr/>
        </p:nvCxnSpPr>
        <p:spPr>
          <a:xfrm>
            <a:off x="2907507" y="1570877"/>
            <a:ext cx="324643" cy="888469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/>
          <p:cNvCxnSpPr>
            <a:stCxn id="15" idx="3"/>
            <a:endCxn id="14" idx="1"/>
          </p:cNvCxnSpPr>
          <p:nvPr/>
        </p:nvCxnSpPr>
        <p:spPr>
          <a:xfrm>
            <a:off x="2943225" y="2459346"/>
            <a:ext cx="288925" cy="1270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78022" y="1877326"/>
            <a:ext cx="625328" cy="14197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538560" y="2929089"/>
            <a:ext cx="207815" cy="14647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811735" y="3614030"/>
            <a:ext cx="391965" cy="95219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曲线连接符 26"/>
          <p:cNvCxnSpPr>
            <a:stCxn id="22" idx="3"/>
            <a:endCxn id="24" idx="1"/>
          </p:cNvCxnSpPr>
          <p:nvPr/>
        </p:nvCxnSpPr>
        <p:spPr>
          <a:xfrm>
            <a:off x="1403350" y="1948313"/>
            <a:ext cx="1135210" cy="1054011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曲线连接符 28"/>
          <p:cNvCxnSpPr>
            <a:stCxn id="24" idx="3"/>
            <a:endCxn id="25" idx="1"/>
          </p:cNvCxnSpPr>
          <p:nvPr/>
        </p:nvCxnSpPr>
        <p:spPr>
          <a:xfrm>
            <a:off x="2746375" y="3002324"/>
            <a:ext cx="1065360" cy="1087802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489051" y="1472357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489051" y="1840313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0013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ENOVIA</a:t>
            </a:r>
            <a:r>
              <a:rPr lang="zh-CN" altLang="en-US" dirty="0" smtClean="0"/>
              <a:t>基础功能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项目管理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5"/>
          </p:nvPr>
        </p:nvSpPr>
        <p:spPr>
          <a:ln>
            <a:noFill/>
          </a:ln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问题和风险管理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7"/>
          </p:nvPr>
        </p:nvSpPr>
        <p:spPr>
          <a:ln>
            <a:noFill/>
          </a:ln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会议和管理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9"/>
          </p:nvPr>
        </p:nvSpPr>
        <p:spPr>
          <a:ln>
            <a:noFill/>
          </a:ln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系统基础管理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9622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项目计划界面和菜单</a:t>
            </a:r>
            <a:endParaRPr lang="zh-CN" altLang="en-US" sz="1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项目计划管理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8" y="1097000"/>
            <a:ext cx="5939325" cy="2420257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8" name="矩形 7"/>
          <p:cNvSpPr/>
          <p:nvPr/>
        </p:nvSpPr>
        <p:spPr>
          <a:xfrm>
            <a:off x="1574800" y="1495426"/>
            <a:ext cx="504031" cy="1230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656404" y="1484313"/>
            <a:ext cx="138112" cy="1357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629255" y="1482724"/>
            <a:ext cx="227772" cy="13573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曲线连接符 16"/>
          <p:cNvCxnSpPr>
            <a:stCxn id="10" idx="3"/>
            <a:endCxn id="11" idx="1"/>
          </p:cNvCxnSpPr>
          <p:nvPr/>
        </p:nvCxnSpPr>
        <p:spPr>
          <a:xfrm>
            <a:off x="4857027" y="1550590"/>
            <a:ext cx="424019" cy="1845344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92"/>
          <p:cNvSpPr/>
          <p:nvPr/>
        </p:nvSpPr>
        <p:spPr>
          <a:xfrm>
            <a:off x="6805108" y="1325597"/>
            <a:ext cx="2079821" cy="3027741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项目计划界面和菜单介绍：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工具栏：包括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】/【</a:t>
            </a:r>
            <a:r>
              <a:rPr lang="zh-CN" altLang="en-US" sz="9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编辑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、任务快捷创建工具条，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启用编辑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、表格视图。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项目计划结构树，点击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启用编辑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可对结构树中以下字段进行编辑：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61950" lvl="1" indent="-1841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名称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61950" lvl="1" indent="-1841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类型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61950" lvl="1" indent="-1841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依赖关系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61950" lvl="1" indent="-1841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状态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61950" lvl="1" indent="-1841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百分比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61950" lvl="1" indent="-1841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估计持续时间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61950" lvl="1" indent="-1841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估计开始时间 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61950" lvl="1" indent="-1841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估计结束时间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61950" lvl="1" indent="-1841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93"/>
          <p:cNvSpPr/>
          <p:nvPr/>
        </p:nvSpPr>
        <p:spPr>
          <a:xfrm>
            <a:off x="6805108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555441" y="1740938"/>
            <a:ext cx="5067300" cy="175838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336252" y="1442590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1336252" y="1740938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110732" y="1498399"/>
            <a:ext cx="1123006" cy="1230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046" y="2372829"/>
            <a:ext cx="1111186" cy="2046210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9916" b="-1"/>
          <a:stretch/>
        </p:blipFill>
        <p:spPr>
          <a:xfrm>
            <a:off x="3169007" y="654585"/>
            <a:ext cx="2334290" cy="254116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cxnSp>
        <p:nvCxnSpPr>
          <p:cNvPr id="36" name="曲线连接符 35"/>
          <p:cNvCxnSpPr>
            <a:stCxn id="30" idx="0"/>
            <a:endCxn id="34" idx="2"/>
          </p:cNvCxnSpPr>
          <p:nvPr/>
        </p:nvCxnSpPr>
        <p:spPr>
          <a:xfrm rot="5400000" flipH="1" flipV="1">
            <a:off x="3209344" y="371592"/>
            <a:ext cx="589698" cy="166391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标注 38"/>
          <p:cNvSpPr/>
          <p:nvPr/>
        </p:nvSpPr>
        <p:spPr>
          <a:xfrm>
            <a:off x="4629255" y="276182"/>
            <a:ext cx="1116492" cy="284999"/>
          </a:xfrm>
          <a:prstGeom prst="wedgeRectCallout">
            <a:avLst>
              <a:gd name="adj1" fmla="val -23997"/>
              <a:gd name="adj2" fmla="val 10728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快捷创建工具条</a:t>
            </a:r>
            <a:endParaRPr lang="zh-CN" altLang="en-US" sz="1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矩形标注 39"/>
          <p:cNvSpPr/>
          <p:nvPr/>
        </p:nvSpPr>
        <p:spPr>
          <a:xfrm>
            <a:off x="3442950" y="1716501"/>
            <a:ext cx="735416" cy="232809"/>
          </a:xfrm>
          <a:prstGeom prst="wedgeRectCallout">
            <a:avLst>
              <a:gd name="adj1" fmla="val -15493"/>
              <a:gd name="adj2" fmla="val -10197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+mj-ea"/>
                <a:ea typeface="+mj-ea"/>
              </a:rPr>
              <a:t>启用编辑</a:t>
            </a:r>
            <a:endParaRPr lang="zh-CN" altLang="en-US" sz="1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845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项目任务的添加、删除</a:t>
            </a:r>
            <a:endParaRPr lang="zh-CN" altLang="en-US" sz="1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项目计划管理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98" y="1097000"/>
            <a:ext cx="5939325" cy="2420257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71" y="1501776"/>
            <a:ext cx="939127" cy="1746250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9" name="矩形 8"/>
          <p:cNvSpPr/>
          <p:nvPr/>
        </p:nvSpPr>
        <p:spPr>
          <a:xfrm>
            <a:off x="2104814" y="1495427"/>
            <a:ext cx="1151150" cy="11668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92"/>
          <p:cNvSpPr/>
          <p:nvPr/>
        </p:nvSpPr>
        <p:spPr>
          <a:xfrm>
            <a:off x="6805108" y="1325597"/>
            <a:ext cx="2079821" cy="3027741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项目任务的添加和删除：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800" b="1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项目任务的添加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（排</a:t>
            </a: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程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视图中）：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6700" lvl="1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选中已有的项目任务，点击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8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复制排程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：复制其他项目中的部分或全部任务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6700" lvl="1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选中已有的项目任务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，点击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添加任务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任务之上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】/【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子任务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6700" lvl="1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选中项目顶节点，点击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添加项目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项目之上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】/【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子项目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，添加子项目。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6700" lvl="1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选中项目任务后，在快速添加项目任务工具条选择任务类型，任务数量，点击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任务之上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子任务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8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批量插入项目任务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800" b="1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删除项目任务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：选择项目任务，点击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移除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删除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</p:txBody>
      </p:sp>
      <p:sp>
        <p:nvSpPr>
          <p:cNvPr id="14" name="矩形 93"/>
          <p:cNvSpPr/>
          <p:nvPr/>
        </p:nvSpPr>
        <p:spPr>
          <a:xfrm>
            <a:off x="6805108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95069" y="1637199"/>
            <a:ext cx="517099" cy="801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595069" y="1989797"/>
            <a:ext cx="865556" cy="78832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564914" y="1386505"/>
            <a:ext cx="309523" cy="10287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曲线连接符 21"/>
          <p:cNvCxnSpPr>
            <a:stCxn id="9" idx="1"/>
            <a:endCxn id="15" idx="1"/>
          </p:cNvCxnSpPr>
          <p:nvPr/>
        </p:nvCxnSpPr>
        <p:spPr>
          <a:xfrm rot="10800000" flipV="1">
            <a:off x="1595070" y="1553766"/>
            <a:ext cx="509745" cy="123529"/>
          </a:xfrm>
          <a:prstGeom prst="curvedConnector3">
            <a:avLst>
              <a:gd name="adj1" fmla="val 144846"/>
            </a:avLst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>
            <a:stCxn id="15" idx="1"/>
            <a:endCxn id="16" idx="1"/>
          </p:cNvCxnSpPr>
          <p:nvPr/>
        </p:nvCxnSpPr>
        <p:spPr>
          <a:xfrm rot="10800000" flipV="1">
            <a:off x="1595069" y="1677295"/>
            <a:ext cx="12700" cy="706665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/>
          <a:srcRect t="9916" b="-1"/>
          <a:stretch/>
        </p:blipFill>
        <p:spPr>
          <a:xfrm>
            <a:off x="3169007" y="654585"/>
            <a:ext cx="2334290" cy="254116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cxnSp>
        <p:nvCxnSpPr>
          <p:cNvPr id="19" name="曲线连接符 18"/>
          <p:cNvCxnSpPr>
            <a:endCxn id="18" idx="2"/>
          </p:cNvCxnSpPr>
          <p:nvPr/>
        </p:nvCxnSpPr>
        <p:spPr>
          <a:xfrm rot="5400000" flipH="1" flipV="1">
            <a:off x="3209344" y="371592"/>
            <a:ext cx="589698" cy="166391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标注 20"/>
          <p:cNvSpPr/>
          <p:nvPr/>
        </p:nvSpPr>
        <p:spPr>
          <a:xfrm>
            <a:off x="4629255" y="276182"/>
            <a:ext cx="1116492" cy="284999"/>
          </a:xfrm>
          <a:prstGeom prst="wedgeRectCallout">
            <a:avLst>
              <a:gd name="adj1" fmla="val -23997"/>
              <a:gd name="adj2" fmla="val 10728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快捷创建工具条</a:t>
            </a:r>
            <a:endParaRPr lang="zh-CN" altLang="en-US" sz="1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7509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98" y="1041600"/>
            <a:ext cx="5813082" cy="2379032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项目任务属性的修改</a:t>
            </a:r>
            <a:endParaRPr lang="zh-CN" altLang="en-US" sz="1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项目计划管理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3546475" y="1414858"/>
            <a:ext cx="187325" cy="135731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92"/>
          <p:cNvSpPr/>
          <p:nvPr/>
        </p:nvSpPr>
        <p:spPr>
          <a:xfrm>
            <a:off x="6793722" y="1270197"/>
            <a:ext cx="2079821" cy="3141128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项目任务属性修改：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点击工具栏中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启用编辑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后，通过点击以下对应内容进行修改：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6700" lvl="1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名称：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6700" lvl="1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类型：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6700" lvl="1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添加依赖关系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：鼠标点击后，在空白框中填写需要紧前紧后的任务标识，点击保存后默认的填写是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FS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关系。（选中项目任务后，点击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添加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移除依赖关系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可添加本项目任务或其他项目任务的依赖关系）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6700" lvl="1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状态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：将“创建”状态修改为“分配”可将任务分发给责任人。将父任务从“创建”提升到“分配”，子任务也会提升至“分配”。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6700" lvl="1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估计持续时间，开始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结束日期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6700" lvl="1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93"/>
          <p:cNvSpPr/>
          <p:nvPr/>
        </p:nvSpPr>
        <p:spPr>
          <a:xfrm>
            <a:off x="6793722" y="10416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2162" t="805" r="15935" b="18343"/>
          <a:stretch/>
        </p:blipFill>
        <p:spPr>
          <a:xfrm>
            <a:off x="1544905" y="3049157"/>
            <a:ext cx="742300" cy="14409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4119" r="1063"/>
          <a:stretch/>
        </p:blipFill>
        <p:spPr>
          <a:xfrm>
            <a:off x="2695575" y="2231117"/>
            <a:ext cx="354806" cy="118951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5181" y="2369343"/>
            <a:ext cx="642937" cy="12791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椭圆 24"/>
          <p:cNvSpPr/>
          <p:nvPr/>
        </p:nvSpPr>
        <p:spPr>
          <a:xfrm>
            <a:off x="3061031" y="2254134"/>
            <a:ext cx="138615" cy="11520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曲线连接符 18"/>
          <p:cNvCxnSpPr>
            <a:stCxn id="25" idx="6"/>
            <a:endCxn id="17" idx="1"/>
          </p:cNvCxnSpPr>
          <p:nvPr/>
        </p:nvCxnSpPr>
        <p:spPr>
          <a:xfrm>
            <a:off x="3199646" y="2311739"/>
            <a:ext cx="155535" cy="121561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/>
          <a:srcRect b="19738"/>
          <a:stretch/>
        </p:blipFill>
        <p:spPr>
          <a:xfrm>
            <a:off x="3277413" y="3478236"/>
            <a:ext cx="605592" cy="173291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cxnSp>
        <p:nvCxnSpPr>
          <p:cNvPr id="27" name="曲线连接符 26"/>
          <p:cNvCxnSpPr>
            <a:stCxn id="17" idx="2"/>
            <a:endCxn id="21" idx="0"/>
          </p:cNvCxnSpPr>
          <p:nvPr/>
        </p:nvCxnSpPr>
        <p:spPr>
          <a:xfrm rot="5400000">
            <a:off x="3137941" y="2939526"/>
            <a:ext cx="980979" cy="96441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824745" y="3703439"/>
            <a:ext cx="1510928" cy="707886"/>
          </a:xfrm>
          <a:prstGeom prst="rect">
            <a:avLst/>
          </a:prstGeom>
          <a:noFill/>
          <a:ln>
            <a:solidFill>
              <a:srgbClr val="00538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solidFill>
                  <a:srgbClr val="005386"/>
                </a:solidFill>
              </a:rPr>
              <a:t>依赖关系：</a:t>
            </a:r>
            <a:endParaRPr lang="en-US" altLang="zh-CN" sz="800" dirty="0" smtClean="0">
              <a:solidFill>
                <a:srgbClr val="005386"/>
              </a:solidFill>
            </a:endParaRPr>
          </a:p>
          <a:p>
            <a:r>
              <a:rPr lang="en-US" altLang="zh-CN" sz="800" dirty="0" smtClean="0">
                <a:solidFill>
                  <a:srgbClr val="005386"/>
                </a:solidFill>
              </a:rPr>
              <a:t>FS-finish to start</a:t>
            </a:r>
            <a:r>
              <a:rPr lang="zh-CN" altLang="en-US" sz="800" dirty="0" smtClean="0">
                <a:solidFill>
                  <a:srgbClr val="005386"/>
                </a:solidFill>
              </a:rPr>
              <a:t>从结束到开始</a:t>
            </a:r>
            <a:endParaRPr lang="en-US" altLang="zh-CN" sz="800" dirty="0" smtClean="0">
              <a:solidFill>
                <a:srgbClr val="005386"/>
              </a:solidFill>
            </a:endParaRPr>
          </a:p>
          <a:p>
            <a:r>
              <a:rPr lang="en-US" altLang="zh-CN" sz="800" dirty="0" smtClean="0">
                <a:solidFill>
                  <a:srgbClr val="005386"/>
                </a:solidFill>
              </a:rPr>
              <a:t>SF-start to finish</a:t>
            </a:r>
            <a:r>
              <a:rPr lang="zh-CN" altLang="en-US" sz="800" dirty="0" smtClean="0">
                <a:solidFill>
                  <a:srgbClr val="005386"/>
                </a:solidFill>
              </a:rPr>
              <a:t>从开始到结束</a:t>
            </a:r>
            <a:endParaRPr lang="en-US" altLang="zh-CN" sz="800" dirty="0" smtClean="0">
              <a:solidFill>
                <a:srgbClr val="005386"/>
              </a:solidFill>
            </a:endParaRPr>
          </a:p>
          <a:p>
            <a:r>
              <a:rPr lang="en-US" altLang="zh-CN" sz="800" dirty="0" smtClean="0">
                <a:solidFill>
                  <a:srgbClr val="005386"/>
                </a:solidFill>
              </a:rPr>
              <a:t>SS-start to start </a:t>
            </a:r>
            <a:r>
              <a:rPr lang="zh-CN" altLang="en-US" sz="800" dirty="0" smtClean="0">
                <a:solidFill>
                  <a:srgbClr val="005386"/>
                </a:solidFill>
              </a:rPr>
              <a:t>从开始到开始</a:t>
            </a:r>
            <a:endParaRPr lang="en-US" altLang="zh-CN" sz="800" dirty="0" smtClean="0">
              <a:solidFill>
                <a:srgbClr val="005386"/>
              </a:solidFill>
            </a:endParaRPr>
          </a:p>
          <a:p>
            <a:r>
              <a:rPr lang="en-US" altLang="zh-CN" sz="800" dirty="0" smtClean="0">
                <a:solidFill>
                  <a:srgbClr val="005386"/>
                </a:solidFill>
              </a:rPr>
              <a:t>FF-finish to finish</a:t>
            </a:r>
            <a:r>
              <a:rPr lang="zh-CN" altLang="en-US" sz="800" dirty="0" smtClean="0">
                <a:solidFill>
                  <a:srgbClr val="005386"/>
                </a:solidFill>
              </a:rPr>
              <a:t>从结束到结束</a:t>
            </a:r>
            <a:endParaRPr lang="en-US" altLang="zh-CN" sz="800" dirty="0" smtClean="0">
              <a:solidFill>
                <a:srgbClr val="005386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600108" y="1821656"/>
            <a:ext cx="233830" cy="150256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391162" y="3703439"/>
            <a:ext cx="876163" cy="338554"/>
          </a:xfrm>
          <a:prstGeom prst="rect">
            <a:avLst/>
          </a:prstGeom>
          <a:noFill/>
          <a:ln>
            <a:solidFill>
              <a:srgbClr val="00538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solidFill>
                  <a:srgbClr val="005386"/>
                </a:solidFill>
              </a:rPr>
              <a:t>点击可更新任务进度百分比</a:t>
            </a:r>
            <a:endParaRPr lang="en-US" altLang="zh-CN" sz="800" dirty="0" smtClean="0">
              <a:solidFill>
                <a:srgbClr val="005386"/>
              </a:solidFill>
            </a:endParaRPr>
          </a:p>
        </p:txBody>
      </p:sp>
      <p:cxnSp>
        <p:nvCxnSpPr>
          <p:cNvPr id="34" name="曲线连接符 33"/>
          <p:cNvCxnSpPr>
            <a:stCxn id="31" idx="2"/>
            <a:endCxn id="32" idx="0"/>
          </p:cNvCxnSpPr>
          <p:nvPr/>
        </p:nvCxnSpPr>
        <p:spPr>
          <a:xfrm rot="16200000" flipH="1">
            <a:off x="4583526" y="3457721"/>
            <a:ext cx="379214" cy="112221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327833" y="3705314"/>
            <a:ext cx="1241047" cy="707886"/>
          </a:xfrm>
          <a:prstGeom prst="rect">
            <a:avLst/>
          </a:prstGeom>
          <a:noFill/>
          <a:ln>
            <a:solidFill>
              <a:srgbClr val="00538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solidFill>
                  <a:srgbClr val="005386"/>
                </a:solidFill>
              </a:rPr>
              <a:t>点击可修改处于“活动”状态下的估计的持续时间，开始日期和结束日期，“活动”状态下无法修改开始日期</a:t>
            </a:r>
            <a:endParaRPr lang="en-US" altLang="zh-CN" sz="800" dirty="0" smtClean="0">
              <a:solidFill>
                <a:srgbClr val="005386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562728" y="1821656"/>
            <a:ext cx="1006152" cy="150256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曲线连接符 40"/>
          <p:cNvCxnSpPr>
            <a:stCxn id="36" idx="2"/>
            <a:endCxn id="35" idx="0"/>
          </p:cNvCxnSpPr>
          <p:nvPr/>
        </p:nvCxnSpPr>
        <p:spPr>
          <a:xfrm rot="5400000">
            <a:off x="5816536" y="3456046"/>
            <a:ext cx="381090" cy="117447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1544905" y="1535349"/>
            <a:ext cx="824915" cy="194391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曲线连接符 44"/>
          <p:cNvCxnSpPr>
            <a:stCxn id="43" idx="0"/>
            <a:endCxn id="52" idx="1"/>
          </p:cNvCxnSpPr>
          <p:nvPr/>
        </p:nvCxnSpPr>
        <p:spPr>
          <a:xfrm rot="5400000" flipH="1" flipV="1">
            <a:off x="2022305" y="657969"/>
            <a:ext cx="812438" cy="942323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8"/>
          <a:srcRect r="555"/>
          <a:stretch/>
        </p:blipFill>
        <p:spPr>
          <a:xfrm>
            <a:off x="2899686" y="465496"/>
            <a:ext cx="1712467" cy="514829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54" name="文本框 53"/>
          <p:cNvSpPr txBox="1"/>
          <p:nvPr/>
        </p:nvSpPr>
        <p:spPr>
          <a:xfrm>
            <a:off x="2898117" y="212758"/>
            <a:ext cx="1475867" cy="215444"/>
          </a:xfrm>
          <a:prstGeom prst="rect">
            <a:avLst/>
          </a:prstGeom>
          <a:noFill/>
          <a:ln>
            <a:solidFill>
              <a:srgbClr val="00538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solidFill>
                  <a:srgbClr val="005386"/>
                </a:solidFill>
              </a:rPr>
              <a:t>启用编辑后，进行批量更改</a:t>
            </a:r>
            <a:endParaRPr lang="en-US" altLang="zh-CN" sz="800" dirty="0" smtClean="0">
              <a:solidFill>
                <a:srgbClr val="0053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181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98" y="1232307"/>
            <a:ext cx="1060469" cy="1952816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819" y="1232307"/>
            <a:ext cx="3729560" cy="1453897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任务的分配：分派视图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分配视图，通过视图分配项目任务</a:t>
            </a:r>
            <a:endParaRPr lang="zh-CN" altLang="en-US" sz="1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项目计划管理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55797" y="1535127"/>
            <a:ext cx="1060469" cy="872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991083" y="1412875"/>
            <a:ext cx="1709633" cy="12542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曲线连接符 5"/>
          <p:cNvCxnSpPr>
            <a:stCxn id="9" idx="3"/>
            <a:endCxn id="13" idx="1"/>
          </p:cNvCxnSpPr>
          <p:nvPr/>
        </p:nvCxnSpPr>
        <p:spPr>
          <a:xfrm>
            <a:off x="1816266" y="1578776"/>
            <a:ext cx="2174817" cy="46123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92"/>
          <p:cNvSpPr/>
          <p:nvPr/>
        </p:nvSpPr>
        <p:spPr>
          <a:xfrm>
            <a:off x="5988347" y="1460905"/>
            <a:ext cx="2079821" cy="2852817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任务的分配：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在项目时间表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排程的工具栏，点击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分派视图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，在“项目的成员分配”列中点击对应任务，将任务分派给项目成员，再次点击则取消。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分配视图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在“项目</a:t>
            </a: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的成员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分配”列</a:t>
            </a: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中点击对应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任务，将该任务以百分比形式分配给成员，再次点击可修改百分比或删除任务分配。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点击具体任务，进入任务界面，点击目录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被分派人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添加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，添加被分派人。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处于“创建”状态的任务，添加被分派人或在视图完成分配后，将任务状态提升至“</a:t>
            </a:r>
            <a:r>
              <a:rPr lang="zh-CN" altLang="en-US" sz="8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分配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”状态完成任务分发。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93"/>
          <p:cNvSpPr/>
          <p:nvPr/>
        </p:nvSpPr>
        <p:spPr>
          <a:xfrm>
            <a:off x="5988347" y="1232307"/>
            <a:ext cx="2079822" cy="222248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819" y="2792771"/>
            <a:ext cx="3732785" cy="1520951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24" name="矩形 23"/>
          <p:cNvSpPr/>
          <p:nvPr/>
        </p:nvSpPr>
        <p:spPr>
          <a:xfrm>
            <a:off x="4194524" y="3031330"/>
            <a:ext cx="1506190" cy="126206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755796" y="1659347"/>
            <a:ext cx="1060469" cy="872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曲线连接符 29"/>
          <p:cNvCxnSpPr>
            <a:stCxn id="28" idx="3"/>
            <a:endCxn id="24" idx="1"/>
          </p:cNvCxnSpPr>
          <p:nvPr/>
        </p:nvCxnSpPr>
        <p:spPr>
          <a:xfrm>
            <a:off x="1816265" y="1702996"/>
            <a:ext cx="2378259" cy="1959366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3775084" y="1404319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3978524" y="3023706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1195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项目任务的接收和进度更新</a:t>
            </a:r>
            <a:endParaRPr lang="zh-CN" altLang="en-US" sz="1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项目计划管理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8" y="1041600"/>
            <a:ext cx="5958293" cy="3027480"/>
          </a:xfrm>
          <a:prstGeom prst="rect">
            <a:avLst/>
          </a:prstGeom>
        </p:spPr>
      </p:pic>
      <p:sp>
        <p:nvSpPr>
          <p:cNvPr id="7" name="矩形 92"/>
          <p:cNvSpPr/>
          <p:nvPr/>
        </p:nvSpPr>
        <p:spPr>
          <a:xfrm>
            <a:off x="6793722" y="1270197"/>
            <a:ext cx="2079821" cy="2798883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项目任务的接收和进度更新：</a:t>
            </a:r>
            <a:endParaRPr lang="en-US" altLang="zh-CN" sz="8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b="1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项目任务的接收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：在管理员将项目任务分派后，责任人可在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【Program-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列表中查看到所有被分派的任务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b="1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进度更新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：点击任务列表工具栏的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启用编辑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，在“完成百分比”列中单击，可更新任务进度。点击“保存”，保存更改。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当任务完成至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100%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时，任务状态提升至“复核”并提交审核。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93"/>
          <p:cNvSpPr/>
          <p:nvPr/>
        </p:nvSpPr>
        <p:spPr>
          <a:xfrm>
            <a:off x="6793722" y="10416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98703" y="1928201"/>
            <a:ext cx="893337" cy="204181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499994" y="1202331"/>
            <a:ext cx="248094" cy="20736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曲线连接符 11"/>
          <p:cNvCxnSpPr>
            <a:stCxn id="10" idx="4"/>
            <a:endCxn id="9" idx="0"/>
          </p:cNvCxnSpPr>
          <p:nvPr/>
        </p:nvCxnSpPr>
        <p:spPr>
          <a:xfrm rot="16200000" flipH="1">
            <a:off x="3775456" y="1258284"/>
            <a:ext cx="518501" cy="821331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385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949" y="1097000"/>
            <a:ext cx="4853477" cy="1640920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98" y="1097000"/>
            <a:ext cx="1060469" cy="1952816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基准视图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基线管理</a:t>
            </a:r>
            <a:endParaRPr lang="zh-CN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755798" y="1630945"/>
            <a:ext cx="809477" cy="11350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917287" y="1221182"/>
            <a:ext cx="235364" cy="1044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92"/>
          <p:cNvSpPr/>
          <p:nvPr/>
        </p:nvSpPr>
        <p:spPr>
          <a:xfrm>
            <a:off x="6805108" y="1325597"/>
            <a:ext cx="2079821" cy="2217703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基准视图：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 在项目时间表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排程工具栏中，点击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基准视图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修订基线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，填写基线信息表单，完成基线创建。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启用编辑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修改持续时间后，再次创建基线，系统将以红色标识不同基线的时间差别。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93"/>
          <p:cNvSpPr/>
          <p:nvPr/>
        </p:nvSpPr>
        <p:spPr>
          <a:xfrm>
            <a:off x="6805108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17286" y="1420003"/>
            <a:ext cx="689389" cy="11987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曲线连接符 5"/>
          <p:cNvCxnSpPr>
            <a:stCxn id="9" idx="3"/>
            <a:endCxn id="13" idx="1"/>
          </p:cNvCxnSpPr>
          <p:nvPr/>
        </p:nvCxnSpPr>
        <p:spPr>
          <a:xfrm flipV="1">
            <a:off x="1565275" y="1273390"/>
            <a:ext cx="352012" cy="414309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13" idx="3"/>
            <a:endCxn id="15" idx="0"/>
          </p:cNvCxnSpPr>
          <p:nvPr/>
        </p:nvCxnSpPr>
        <p:spPr>
          <a:xfrm>
            <a:off x="2152651" y="1273390"/>
            <a:ext cx="109330" cy="146613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>
            <a:stCxn id="15" idx="3"/>
            <a:endCxn id="21" idx="1"/>
          </p:cNvCxnSpPr>
          <p:nvPr/>
        </p:nvCxnSpPr>
        <p:spPr>
          <a:xfrm>
            <a:off x="2606675" y="1479939"/>
            <a:ext cx="2491961" cy="7629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098636" y="1368004"/>
            <a:ext cx="1448214" cy="37644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3"/>
          <p:cNvSpPr>
            <a:spLocks noGrp="1"/>
          </p:cNvSpPr>
          <p:nvPr>
            <p:ph type="title"/>
          </p:nvPr>
        </p:nvSpPr>
        <p:spPr>
          <a:xfrm>
            <a:off x="755798" y="223745"/>
            <a:ext cx="7884654" cy="374073"/>
          </a:xfrm>
        </p:spPr>
        <p:txBody>
          <a:bodyPr/>
          <a:lstStyle/>
          <a:p>
            <a:r>
              <a:rPr lang="zh-CN" altLang="en-US" dirty="0" smtClean="0"/>
              <a:t>项目计划管理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998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甘特图视图</a:t>
            </a:r>
            <a:endParaRPr lang="zh-CN" altLang="en-US" sz="1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项目计划管理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98" y="1097000"/>
            <a:ext cx="5907374" cy="2255800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8" name="矩形 92"/>
          <p:cNvSpPr/>
          <p:nvPr/>
        </p:nvSpPr>
        <p:spPr>
          <a:xfrm>
            <a:off x="6805108" y="1325597"/>
            <a:ext cx="2079821" cy="2027203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甘特图：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en-US" altLang="zh-CN" sz="10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时间表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甘特图表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，显示当前路线和依赖关系。可对时间轴拖动和添加依赖关系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点击过滤下拉框，选择不同过滤规则的甘特图展示：“计划的”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“实际的”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“计划的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VS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实际的”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“基线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VS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当前基线”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93"/>
          <p:cNvSpPr/>
          <p:nvPr/>
        </p:nvSpPr>
        <p:spPr>
          <a:xfrm>
            <a:off x="6805108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96799" y="1205725"/>
            <a:ext cx="865671" cy="41766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792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里程碑视图</a:t>
            </a:r>
            <a:endParaRPr lang="zh-CN" altLang="en-US" sz="1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项目计划管理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99" y="1097000"/>
            <a:ext cx="5919384" cy="2288930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5" name="矩形 92"/>
          <p:cNvSpPr/>
          <p:nvPr/>
        </p:nvSpPr>
        <p:spPr>
          <a:xfrm>
            <a:off x="6805108" y="1325598"/>
            <a:ext cx="2079821" cy="2060332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里程碑：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en-US" altLang="zh-CN" sz="10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时间表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里程碑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，显示本项目中所有类型为“里程碑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和“监管里程碑”的任务。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93"/>
          <p:cNvSpPr/>
          <p:nvPr/>
        </p:nvSpPr>
        <p:spPr>
          <a:xfrm>
            <a:off x="6805108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976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相位门视图</a:t>
            </a:r>
            <a:endParaRPr lang="zh-CN" altLang="en-US" sz="1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项目计划管理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b="49401"/>
          <a:stretch/>
        </p:blipFill>
        <p:spPr>
          <a:xfrm>
            <a:off x="755799" y="1097000"/>
            <a:ext cx="5963054" cy="2009209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6" name="矩形 92"/>
          <p:cNvSpPr/>
          <p:nvPr/>
        </p:nvSpPr>
        <p:spPr>
          <a:xfrm>
            <a:off x="6805108" y="1325598"/>
            <a:ext cx="2079821" cy="3028845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相位门视图：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en-US" altLang="zh-CN" sz="10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时间表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相位门视图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，显示本项目中一二级任务中类型为“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Gate”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和“阶段”的任务。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点击对应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Gate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的快捷菜单，浏览和创建会议、决策、交付物、核对清单。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93"/>
          <p:cNvSpPr/>
          <p:nvPr/>
        </p:nvSpPr>
        <p:spPr>
          <a:xfrm>
            <a:off x="6805108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l="44105" t="30810" r="48672" b="56698"/>
          <a:stretch/>
        </p:blipFill>
        <p:spPr>
          <a:xfrm>
            <a:off x="4203202" y="3438939"/>
            <a:ext cx="794902" cy="915504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14" name="矩形 13"/>
          <p:cNvSpPr/>
          <p:nvPr/>
        </p:nvSpPr>
        <p:spPr>
          <a:xfrm>
            <a:off x="903493" y="1981200"/>
            <a:ext cx="1044577" cy="102704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355374" y="2305878"/>
            <a:ext cx="481130" cy="55659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曲线连接符 15"/>
          <p:cNvCxnSpPr>
            <a:stCxn id="15" idx="3"/>
            <a:endCxn id="13" idx="0"/>
          </p:cNvCxnSpPr>
          <p:nvPr/>
        </p:nvCxnSpPr>
        <p:spPr>
          <a:xfrm>
            <a:off x="3836504" y="2584174"/>
            <a:ext cx="764149" cy="854765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标注 21"/>
          <p:cNvSpPr/>
          <p:nvPr/>
        </p:nvSpPr>
        <p:spPr>
          <a:xfrm>
            <a:off x="3509498" y="3604795"/>
            <a:ext cx="709080" cy="202341"/>
          </a:xfrm>
          <a:prstGeom prst="wedgeRectCallout">
            <a:avLst>
              <a:gd name="adj1" fmla="val 74948"/>
              <a:gd name="adj2" fmla="val -467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+mj-ea"/>
                <a:ea typeface="+mj-ea"/>
              </a:rPr>
              <a:t>会议</a:t>
            </a:r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23" name="矩形标注 22"/>
          <p:cNvSpPr/>
          <p:nvPr/>
        </p:nvSpPr>
        <p:spPr>
          <a:xfrm>
            <a:off x="4982728" y="3604795"/>
            <a:ext cx="709080" cy="202341"/>
          </a:xfrm>
          <a:prstGeom prst="wedgeRectCallout">
            <a:avLst>
              <a:gd name="adj1" fmla="val -74835"/>
              <a:gd name="adj2" fmla="val -467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+mj-ea"/>
                <a:ea typeface="+mj-ea"/>
              </a:rPr>
              <a:t>决策</a:t>
            </a:r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24" name="矩形标注 23"/>
          <p:cNvSpPr/>
          <p:nvPr/>
        </p:nvSpPr>
        <p:spPr>
          <a:xfrm>
            <a:off x="3509498" y="3949704"/>
            <a:ext cx="709200" cy="202341"/>
          </a:xfrm>
          <a:prstGeom prst="wedgeRectCallout">
            <a:avLst>
              <a:gd name="adj1" fmla="val 74948"/>
              <a:gd name="adj2" fmla="val -467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+mj-ea"/>
                <a:ea typeface="+mj-ea"/>
              </a:rPr>
              <a:t>交付物</a:t>
            </a:r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25" name="矩形标注 24"/>
          <p:cNvSpPr/>
          <p:nvPr/>
        </p:nvSpPr>
        <p:spPr>
          <a:xfrm>
            <a:off x="4982727" y="3956886"/>
            <a:ext cx="709081" cy="202341"/>
          </a:xfrm>
          <a:prstGeom prst="wedgeRectCallout">
            <a:avLst>
              <a:gd name="adj1" fmla="val -76276"/>
              <a:gd name="adj2" fmla="val -79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+mj-ea"/>
                <a:ea typeface="+mj-ea"/>
              </a:rPr>
              <a:t>核对清单</a:t>
            </a:r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766454" y="1079732"/>
            <a:ext cx="884520" cy="22251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曲线连接符 28"/>
          <p:cNvCxnSpPr>
            <a:stCxn id="26" idx="2"/>
            <a:endCxn id="14" idx="0"/>
          </p:cNvCxnSpPr>
          <p:nvPr/>
        </p:nvCxnSpPr>
        <p:spPr>
          <a:xfrm rot="5400000">
            <a:off x="1977771" y="750256"/>
            <a:ext cx="678955" cy="178293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2031059" y="1981200"/>
            <a:ext cx="871168" cy="104878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曲线连接符 34"/>
          <p:cNvCxnSpPr>
            <a:stCxn id="26" idx="2"/>
            <a:endCxn id="31" idx="0"/>
          </p:cNvCxnSpPr>
          <p:nvPr/>
        </p:nvCxnSpPr>
        <p:spPr>
          <a:xfrm rot="5400000">
            <a:off x="2498202" y="1270687"/>
            <a:ext cx="678955" cy="742071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标注 35"/>
          <p:cNvSpPr/>
          <p:nvPr/>
        </p:nvSpPr>
        <p:spPr>
          <a:xfrm>
            <a:off x="980908" y="3059827"/>
            <a:ext cx="876829" cy="385739"/>
          </a:xfrm>
          <a:prstGeom prst="wedgeRectCallout">
            <a:avLst>
              <a:gd name="adj1" fmla="val 22219"/>
              <a:gd name="adj2" fmla="val -9186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+mj-ea"/>
                <a:ea typeface="+mj-ea"/>
              </a:rPr>
              <a:t>阶段和阶段中的里程碑</a:t>
            </a:r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39" name="矩形标注 38"/>
          <p:cNvSpPr/>
          <p:nvPr/>
        </p:nvSpPr>
        <p:spPr>
          <a:xfrm>
            <a:off x="2028228" y="3059827"/>
            <a:ext cx="876829" cy="385739"/>
          </a:xfrm>
          <a:prstGeom prst="wedgeRectCallout">
            <a:avLst>
              <a:gd name="adj1" fmla="val 22219"/>
              <a:gd name="adj2" fmla="val -9186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+mj-ea"/>
                <a:ea typeface="+mj-ea"/>
              </a:rPr>
              <a:t>Gate</a:t>
            </a:r>
            <a:r>
              <a:rPr lang="zh-CN" altLang="en-US" sz="1000" dirty="0" smtClean="0">
                <a:latin typeface="+mj-ea"/>
                <a:ea typeface="+mj-ea"/>
              </a:rPr>
              <a:t>及快捷菜单</a:t>
            </a:r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507327" y="994792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0" name="椭圆 29"/>
          <p:cNvSpPr/>
          <p:nvPr/>
        </p:nvSpPr>
        <p:spPr>
          <a:xfrm>
            <a:off x="3223330" y="2197878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88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核对清单和清单项的创建和判定</a:t>
            </a:r>
            <a:endParaRPr lang="zh-CN" altLang="en-US" sz="1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98" y="1778181"/>
            <a:ext cx="5286175" cy="2361817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568" y="801713"/>
            <a:ext cx="1277166" cy="2201811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10" name="矩形 9"/>
          <p:cNvSpPr/>
          <p:nvPr/>
        </p:nvSpPr>
        <p:spPr>
          <a:xfrm>
            <a:off x="1788611" y="2543941"/>
            <a:ext cx="649791" cy="12320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788611" y="2683503"/>
            <a:ext cx="649791" cy="12320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45749" y="3085832"/>
            <a:ext cx="2116640" cy="15281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825851" y="3701783"/>
            <a:ext cx="530250" cy="4274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曲线连接符 14"/>
          <p:cNvCxnSpPr>
            <a:stCxn id="11" idx="3"/>
            <a:endCxn id="7" idx="1"/>
          </p:cNvCxnSpPr>
          <p:nvPr/>
        </p:nvCxnSpPr>
        <p:spPr>
          <a:xfrm flipV="1">
            <a:off x="2438402" y="1902619"/>
            <a:ext cx="2621166" cy="842486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909556" y="3264180"/>
            <a:ext cx="1900445" cy="24089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曲线连接符 17"/>
          <p:cNvCxnSpPr>
            <a:stCxn id="7" idx="2"/>
            <a:endCxn id="16" idx="3"/>
          </p:cNvCxnSpPr>
          <p:nvPr/>
        </p:nvCxnSpPr>
        <p:spPr>
          <a:xfrm rot="5400000">
            <a:off x="4563526" y="2249999"/>
            <a:ext cx="381101" cy="188815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/>
          <p:cNvCxnSpPr>
            <a:stCxn id="10" idx="1"/>
            <a:endCxn id="12" idx="1"/>
          </p:cNvCxnSpPr>
          <p:nvPr/>
        </p:nvCxnSpPr>
        <p:spPr>
          <a:xfrm rot="10800000" flipV="1">
            <a:off x="1745749" y="2605543"/>
            <a:ext cx="42862" cy="556696"/>
          </a:xfrm>
          <a:prstGeom prst="curvedConnector3">
            <a:avLst>
              <a:gd name="adj1" fmla="val 63334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5085616" y="1944851"/>
            <a:ext cx="667586" cy="5857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曲线连接符 25"/>
          <p:cNvCxnSpPr>
            <a:stCxn id="24" idx="3"/>
            <a:endCxn id="13" idx="3"/>
          </p:cNvCxnSpPr>
          <p:nvPr/>
        </p:nvCxnSpPr>
        <p:spPr>
          <a:xfrm flipH="1">
            <a:off x="4356101" y="2237745"/>
            <a:ext cx="1397101" cy="1677763"/>
          </a:xfrm>
          <a:prstGeom prst="curvedConnector3">
            <a:avLst>
              <a:gd name="adj1" fmla="val -1636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1744423" y="2116272"/>
            <a:ext cx="673982" cy="1711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5"/>
          <a:srcRect l="1789"/>
          <a:stretch/>
        </p:blipFill>
        <p:spPr>
          <a:xfrm>
            <a:off x="2752546" y="1296216"/>
            <a:ext cx="1571569" cy="390525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cxnSp>
        <p:nvCxnSpPr>
          <p:cNvPr id="37" name="曲线连接符 36"/>
          <p:cNvCxnSpPr>
            <a:stCxn id="31" idx="3"/>
            <a:endCxn id="32" idx="1"/>
          </p:cNvCxnSpPr>
          <p:nvPr/>
        </p:nvCxnSpPr>
        <p:spPr>
          <a:xfrm flipV="1">
            <a:off x="2418405" y="1491479"/>
            <a:ext cx="334141" cy="710387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标注 41"/>
          <p:cNvSpPr/>
          <p:nvPr/>
        </p:nvSpPr>
        <p:spPr>
          <a:xfrm>
            <a:off x="2591588" y="1039242"/>
            <a:ext cx="456990" cy="240106"/>
          </a:xfrm>
          <a:prstGeom prst="wedgeRectCallout">
            <a:avLst>
              <a:gd name="adj1" fmla="val 23704"/>
              <a:gd name="adj2" fmla="val 942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+mj-ea"/>
                <a:ea typeface="+mj-ea"/>
              </a:rPr>
              <a:t>批准</a:t>
            </a:r>
            <a:endParaRPr lang="zh-CN" altLang="en-US" sz="800" dirty="0">
              <a:latin typeface="+mj-ea"/>
              <a:ea typeface="+mj-ea"/>
            </a:endParaRPr>
          </a:p>
        </p:txBody>
      </p:sp>
      <p:sp>
        <p:nvSpPr>
          <p:cNvPr id="59" name="矩形标注 58"/>
          <p:cNvSpPr/>
          <p:nvPr/>
        </p:nvSpPr>
        <p:spPr>
          <a:xfrm>
            <a:off x="3087473" y="1039460"/>
            <a:ext cx="493928" cy="240106"/>
          </a:xfrm>
          <a:prstGeom prst="wedgeRectCallout">
            <a:avLst>
              <a:gd name="adj1" fmla="val 18510"/>
              <a:gd name="adj2" fmla="val 939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+mj-ea"/>
                <a:ea typeface="+mj-ea"/>
              </a:rPr>
              <a:t>按条件批准</a:t>
            </a:r>
            <a:endParaRPr lang="zh-CN" altLang="en-US" sz="800" dirty="0">
              <a:latin typeface="+mj-ea"/>
              <a:ea typeface="+mj-ea"/>
            </a:endParaRPr>
          </a:p>
        </p:txBody>
      </p:sp>
      <p:sp>
        <p:nvSpPr>
          <p:cNvPr id="60" name="矩形标注 59"/>
          <p:cNvSpPr/>
          <p:nvPr/>
        </p:nvSpPr>
        <p:spPr>
          <a:xfrm>
            <a:off x="3620296" y="1039242"/>
            <a:ext cx="456990" cy="240106"/>
          </a:xfrm>
          <a:prstGeom prst="wedgeRectCallout">
            <a:avLst>
              <a:gd name="adj1" fmla="val -27014"/>
              <a:gd name="adj2" fmla="val 916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+mj-ea"/>
                <a:ea typeface="+mj-ea"/>
              </a:rPr>
              <a:t>持有</a:t>
            </a:r>
            <a:endParaRPr lang="zh-CN" altLang="en-US" sz="800" dirty="0">
              <a:latin typeface="+mj-ea"/>
              <a:ea typeface="+mj-ea"/>
            </a:endParaRPr>
          </a:p>
        </p:txBody>
      </p:sp>
      <p:sp>
        <p:nvSpPr>
          <p:cNvPr id="61" name="矩形标注 60"/>
          <p:cNvSpPr/>
          <p:nvPr/>
        </p:nvSpPr>
        <p:spPr>
          <a:xfrm>
            <a:off x="4116181" y="1039242"/>
            <a:ext cx="456990" cy="240106"/>
          </a:xfrm>
          <a:prstGeom prst="wedgeRectCallout">
            <a:avLst>
              <a:gd name="adj1" fmla="val -31530"/>
              <a:gd name="adj2" fmla="val 939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+mj-ea"/>
                <a:ea typeface="+mj-ea"/>
              </a:rPr>
              <a:t>取消</a:t>
            </a:r>
            <a:endParaRPr lang="zh-CN" altLang="en-US" sz="800" dirty="0">
              <a:latin typeface="+mj-ea"/>
              <a:ea typeface="+mj-ea"/>
            </a:endParaRPr>
          </a:p>
        </p:txBody>
      </p:sp>
      <p:sp>
        <p:nvSpPr>
          <p:cNvPr id="33" name="标题 3"/>
          <p:cNvSpPr>
            <a:spLocks noGrp="1"/>
          </p:cNvSpPr>
          <p:nvPr>
            <p:ph type="title"/>
          </p:nvPr>
        </p:nvSpPr>
        <p:spPr>
          <a:xfrm>
            <a:off x="755798" y="223745"/>
            <a:ext cx="7884654" cy="374073"/>
          </a:xfrm>
        </p:spPr>
        <p:txBody>
          <a:bodyPr/>
          <a:lstStyle/>
          <a:p>
            <a:r>
              <a:rPr lang="en-US" altLang="zh-CN" dirty="0" smtClean="0"/>
              <a:t>Gate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34" name="矩形 92"/>
          <p:cNvSpPr/>
          <p:nvPr/>
        </p:nvSpPr>
        <p:spPr>
          <a:xfrm>
            <a:off x="6805108" y="1325598"/>
            <a:ext cx="2079821" cy="3028845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Gate</a:t>
            </a:r>
            <a:r>
              <a:rPr lang="zh-CN" altLang="en-US" sz="10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管理：</a:t>
            </a:r>
            <a:endParaRPr lang="en-US" altLang="zh-CN" sz="10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核对清单管理</a:t>
            </a:r>
            <a:endParaRPr lang="en-US" altLang="zh-CN" sz="8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5113" lvl="1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进入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Gate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界面，</a:t>
            </a: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选中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Gate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顶节点，点击“核对清单”，</a:t>
            </a: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en-US" altLang="zh-CN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新建核对清单</a:t>
            </a:r>
            <a:r>
              <a:rPr lang="en-US" altLang="zh-CN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，填写核对清单表单内容，点击</a:t>
            </a:r>
            <a:r>
              <a:rPr lang="en-US" altLang="zh-CN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完成</a:t>
            </a:r>
            <a:r>
              <a:rPr lang="en-US" altLang="zh-CN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创建。</a:t>
            </a:r>
            <a:endParaRPr lang="en-US" altLang="zh-CN" sz="8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5113" lvl="1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勾选清单，点击</a:t>
            </a:r>
            <a:r>
              <a:rPr lang="en-US" altLang="zh-CN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添加核对清单项</a:t>
            </a:r>
            <a:r>
              <a:rPr lang="en-US" altLang="zh-CN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，填写名称，选择</a:t>
            </a:r>
            <a:r>
              <a:rPr lang="zh-CN" altLang="en-US" sz="800" b="1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响应类型</a:t>
            </a: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，点击</a:t>
            </a:r>
            <a:r>
              <a:rPr lang="en-US" altLang="zh-CN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完成</a:t>
            </a:r>
            <a:r>
              <a:rPr lang="en-US" altLang="zh-CN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8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Gate</a:t>
            </a: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判定</a:t>
            </a:r>
            <a:endParaRPr lang="en-US" altLang="zh-CN" sz="8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5113" lvl="1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清单项的判定：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点击工具栏</a:t>
            </a: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中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启用编辑</a:t>
            </a:r>
            <a:r>
              <a:rPr lang="en-US" altLang="zh-CN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，在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响应</a:t>
            </a: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列中选择合适项来判定清单项是否已通过。</a:t>
            </a:r>
            <a:endParaRPr lang="en-US" altLang="zh-CN" sz="8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5113" lvl="1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Gate</a:t>
            </a: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的判定：根据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Gate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会议情况</a:t>
            </a: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，点击</a:t>
            </a:r>
            <a:r>
              <a:rPr lang="en-US" altLang="zh-CN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批准</a:t>
            </a:r>
            <a:r>
              <a:rPr lang="en-US" altLang="zh-CN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】/【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按条件批准</a:t>
            </a:r>
            <a:r>
              <a:rPr lang="en-US" altLang="zh-CN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】/【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持有</a:t>
            </a:r>
            <a:r>
              <a:rPr lang="en-US" altLang="zh-CN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】/【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取消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93"/>
          <p:cNvSpPr/>
          <p:nvPr/>
        </p:nvSpPr>
        <p:spPr>
          <a:xfrm>
            <a:off x="6805108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515399" y="2093865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1528423" y="2510144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562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>
                <a:latin typeface="+mj-ea"/>
                <a:ea typeface="+mj-ea"/>
              </a:rPr>
              <a:t>用户登录后的默认界面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登录主界面</a:t>
            </a:r>
            <a:endParaRPr lang="zh-CN" altLang="en-US" dirty="0"/>
          </a:p>
        </p:txBody>
      </p:sp>
      <p:sp>
        <p:nvSpPr>
          <p:cNvPr id="7" name="矩形 92"/>
          <p:cNvSpPr/>
          <p:nvPr/>
        </p:nvSpPr>
        <p:spPr>
          <a:xfrm>
            <a:off x="6893344" y="1317794"/>
            <a:ext cx="2079821" cy="2958569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快捷</a:t>
            </a:r>
            <a:r>
              <a:rPr lang="zh-CN" altLang="en-US" sz="10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菜单</a:t>
            </a:r>
            <a:endParaRPr lang="en-US" altLang="zh-CN" sz="10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基础</a:t>
            </a:r>
            <a:r>
              <a:rPr lang="zh-CN" altLang="en-US" sz="10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协同框架</a:t>
            </a:r>
            <a:endParaRPr lang="en-US" altLang="zh-CN" sz="10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zh-CN" altLang="en-US" sz="10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提醒面板</a:t>
            </a:r>
            <a:endParaRPr lang="en-US" altLang="zh-CN" sz="10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4. 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项目管理</a:t>
            </a:r>
            <a:r>
              <a:rPr lang="zh-CN" altLang="en-US" sz="10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框架</a:t>
            </a:r>
            <a:endParaRPr lang="en-US" altLang="zh-CN" sz="10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93"/>
          <p:cNvSpPr/>
          <p:nvPr/>
        </p:nvSpPr>
        <p:spPr>
          <a:xfrm>
            <a:off x="6893344" y="1089194"/>
            <a:ext cx="2079822" cy="236065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7" y="1086499"/>
            <a:ext cx="6032640" cy="3189864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18" name="矩形 17"/>
          <p:cNvSpPr/>
          <p:nvPr/>
        </p:nvSpPr>
        <p:spPr>
          <a:xfrm>
            <a:off x="809470" y="1369858"/>
            <a:ext cx="661182" cy="1997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09470" y="3425500"/>
            <a:ext cx="661182" cy="850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591845" y="1480055"/>
            <a:ext cx="2924462" cy="1331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444775" y="1091587"/>
            <a:ext cx="1343662" cy="144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980540" y="1480056"/>
            <a:ext cx="1702191" cy="2555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151587" y="2659160"/>
            <a:ext cx="679016" cy="27583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数据区</a:t>
            </a:r>
            <a:endParaRPr lang="zh-CN" altLang="en-US" sz="1000" dirty="0"/>
          </a:p>
        </p:txBody>
      </p:sp>
      <p:sp>
        <p:nvSpPr>
          <p:cNvPr id="24" name="椭圆 23"/>
          <p:cNvSpPr/>
          <p:nvPr/>
        </p:nvSpPr>
        <p:spPr>
          <a:xfrm>
            <a:off x="5418199" y="839196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1235752" y="1372055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6411185" y="1508895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1235752" y="3434829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16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noFill/>
          <a:ln>
            <a:noFill/>
          </a:ln>
        </p:spPr>
        <p:txBody>
          <a:bodyPr vert="horz" lIns="288000" tIns="36000" rIns="72000" bIns="36000" rtlCol="0" anchor="ctr">
            <a:normAutofit lnSpcReduction="10000"/>
          </a:bodyPr>
          <a:lstStyle/>
          <a:p>
            <a:r>
              <a:rPr lang="zh-CN" altLang="en-US" dirty="0">
                <a:solidFill>
                  <a:srgbClr val="005386"/>
                </a:solidFill>
              </a:rPr>
              <a:t>基础功能和界面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noFill/>
          <a:ln>
            <a:noFill/>
          </a:ln>
        </p:spPr>
        <p:txBody>
          <a:bodyPr vert="horz" lIns="288000" tIns="36000" rIns="72000" bIns="36000" rtlCol="0" anchor="ctr">
            <a:normAutofit lnSpcReduction="10000"/>
          </a:bodyPr>
          <a:lstStyle/>
          <a:p>
            <a:r>
              <a:rPr lang="zh-CN" altLang="en-US" dirty="0"/>
              <a:t>项目管理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5"/>
          </p:nvPr>
        </p:nvSpPr>
        <p:spPr>
          <a:solidFill>
            <a:srgbClr val="005386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288000" tIns="36000" rIns="72000" bIns="36000" rtlCol="0" anchor="ctr">
            <a:normAutofit lnSpcReduction="10000"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问题和风险管理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7"/>
          </p:nvPr>
        </p:nvSpPr>
        <p:spPr>
          <a:ln>
            <a:noFill/>
          </a:ln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会议和决策管理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9"/>
          </p:nvPr>
        </p:nvSpPr>
        <p:spPr>
          <a:ln>
            <a:noFill/>
          </a:ln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系统基础管理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0952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98" y="1041600"/>
            <a:ext cx="5698899" cy="2665682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在项目中创建问题</a:t>
            </a:r>
            <a:endParaRPr lang="zh-CN" altLang="en-US" sz="1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问题管理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r="7988"/>
          <a:stretch/>
        </p:blipFill>
        <p:spPr>
          <a:xfrm>
            <a:off x="1721455" y="1491478"/>
            <a:ext cx="987498" cy="817703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117" y="2276777"/>
            <a:ext cx="1369683" cy="2022266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8" name="矩形 92"/>
          <p:cNvSpPr/>
          <p:nvPr/>
        </p:nvSpPr>
        <p:spPr>
          <a:xfrm>
            <a:off x="6782213" y="1270198"/>
            <a:ext cx="2079821" cy="3028845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创建问题：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创建问题：点击项目目录中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pPr marL="265113" lvl="1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新建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，填写问题表单内容，点击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完成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创建。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5113" lvl="1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添加现存项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，搜索并选择系统上已存在的问题。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更改问题所有者：选择问题，点击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更改所有者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，选择搜索列表中的成员，点击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提交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完成更改。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93"/>
          <p:cNvSpPr/>
          <p:nvPr/>
        </p:nvSpPr>
        <p:spPr>
          <a:xfrm>
            <a:off x="6782213" y="10416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59163" y="1369043"/>
            <a:ext cx="360188" cy="1224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69979" y="2493653"/>
            <a:ext cx="446839" cy="1224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721454" y="1648254"/>
            <a:ext cx="655034" cy="10526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曲线连接符 14"/>
          <p:cNvCxnSpPr>
            <a:stCxn id="12" idx="0"/>
            <a:endCxn id="10" idx="1"/>
          </p:cNvCxnSpPr>
          <p:nvPr/>
        </p:nvCxnSpPr>
        <p:spPr>
          <a:xfrm rot="5400000" flipH="1" flipV="1">
            <a:off x="994585" y="1429075"/>
            <a:ext cx="1063392" cy="106576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10" idx="2"/>
            <a:endCxn id="13" idx="0"/>
          </p:cNvCxnSpPr>
          <p:nvPr/>
        </p:nvCxnSpPr>
        <p:spPr>
          <a:xfrm rot="5400000">
            <a:off x="2065726" y="1474723"/>
            <a:ext cx="156776" cy="190286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曲线连接符 22"/>
          <p:cNvCxnSpPr>
            <a:stCxn id="13" idx="3"/>
            <a:endCxn id="7" idx="1"/>
          </p:cNvCxnSpPr>
          <p:nvPr/>
        </p:nvCxnSpPr>
        <p:spPr>
          <a:xfrm>
            <a:off x="2376488" y="1700888"/>
            <a:ext cx="2923629" cy="1587022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451970" y="3287910"/>
            <a:ext cx="896118" cy="26677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448" y="2318274"/>
            <a:ext cx="281816" cy="12972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721453" y="1939335"/>
            <a:ext cx="655034" cy="10526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11109" y="2447999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1432597" y="1883969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608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在</a:t>
            </a:r>
            <a:r>
              <a:rPr lang="en-US" altLang="zh-CN" sz="1200" dirty="0" smtClean="0"/>
              <a:t>【</a:t>
            </a:r>
            <a:r>
              <a:rPr lang="zh-CN" altLang="en-US" sz="1200" dirty="0" smtClean="0"/>
              <a:t>问题摘要</a:t>
            </a:r>
            <a:r>
              <a:rPr lang="en-US" altLang="zh-CN" sz="1200" dirty="0" smtClean="0"/>
              <a:t>】</a:t>
            </a:r>
            <a:r>
              <a:rPr lang="zh-CN" altLang="en-US" sz="1200" dirty="0" smtClean="0"/>
              <a:t>列表中创建问题</a:t>
            </a:r>
            <a:endParaRPr lang="zh-CN" altLang="en-US" sz="1200" dirty="0"/>
          </a:p>
        </p:txBody>
      </p:sp>
      <p:sp>
        <p:nvSpPr>
          <p:cNvPr id="6" name="标题 3"/>
          <p:cNvSpPr>
            <a:spLocks noGrp="1"/>
          </p:cNvSpPr>
          <p:nvPr>
            <p:ph type="title"/>
          </p:nvPr>
        </p:nvSpPr>
        <p:spPr>
          <a:xfrm>
            <a:off x="755798" y="223745"/>
            <a:ext cx="7884654" cy="374073"/>
          </a:xfrm>
        </p:spPr>
        <p:txBody>
          <a:bodyPr/>
          <a:lstStyle/>
          <a:p>
            <a:r>
              <a:rPr lang="zh-CN" altLang="en-US" dirty="0" smtClean="0"/>
              <a:t>问题管理</a:t>
            </a:r>
            <a:endParaRPr lang="zh-CN" altLang="en-US" dirty="0"/>
          </a:p>
        </p:txBody>
      </p:sp>
      <p:sp>
        <p:nvSpPr>
          <p:cNvPr id="9" name="矩形 92"/>
          <p:cNvSpPr/>
          <p:nvPr/>
        </p:nvSpPr>
        <p:spPr>
          <a:xfrm>
            <a:off x="6805108" y="1270198"/>
            <a:ext cx="2079821" cy="3028845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问题摘要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中创建问题：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创建问题：点击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问题摘要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新建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填写问题说明，报告依据、估计开始日期和完成日期、优先级等，点击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完成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，创建问题。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更改所有者：选择问题，点击工具栏中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更改所有者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，选择搜索列表中的成员，点击</a:t>
            </a:r>
            <a:r>
              <a:rPr lang="en-US" altLang="zh-CN" sz="10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提交</a:t>
            </a:r>
            <a:r>
              <a:rPr lang="en-US" altLang="zh-CN" sz="10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完成更改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3"/>
          <p:cNvSpPr/>
          <p:nvPr/>
        </p:nvSpPr>
        <p:spPr>
          <a:xfrm>
            <a:off x="6805108" y="10416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b="8289"/>
          <a:stretch/>
        </p:blipFill>
        <p:spPr>
          <a:xfrm>
            <a:off x="755798" y="1041600"/>
            <a:ext cx="5948906" cy="3231950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12" name="矩形 11"/>
          <p:cNvSpPr/>
          <p:nvPr/>
        </p:nvSpPr>
        <p:spPr>
          <a:xfrm>
            <a:off x="755796" y="1217564"/>
            <a:ext cx="711053" cy="18578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995488" y="1240631"/>
            <a:ext cx="296862" cy="217734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/>
          <a:srcRect r="652"/>
          <a:stretch/>
        </p:blipFill>
        <p:spPr>
          <a:xfrm>
            <a:off x="3937300" y="326539"/>
            <a:ext cx="2767404" cy="3947011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cxnSp>
        <p:nvCxnSpPr>
          <p:cNvPr id="17" name="曲线连接符 16"/>
          <p:cNvCxnSpPr>
            <a:stCxn id="13" idx="6"/>
            <a:endCxn id="15" idx="1"/>
          </p:cNvCxnSpPr>
          <p:nvPr/>
        </p:nvCxnSpPr>
        <p:spPr>
          <a:xfrm>
            <a:off x="2292350" y="1349498"/>
            <a:ext cx="1644950" cy="950547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2" idx="3"/>
            <a:endCxn id="13" idx="2"/>
          </p:cNvCxnSpPr>
          <p:nvPr/>
        </p:nvCxnSpPr>
        <p:spPr>
          <a:xfrm>
            <a:off x="1466849" y="1310457"/>
            <a:ext cx="528639" cy="390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482573" y="1202457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6021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24" y="1041601"/>
            <a:ext cx="5333565" cy="3384946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问题界面</a:t>
            </a:r>
            <a:endParaRPr lang="zh-CN" altLang="en-US" sz="1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问题管理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24948" y="1416331"/>
            <a:ext cx="984104" cy="124902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92"/>
          <p:cNvSpPr/>
          <p:nvPr/>
        </p:nvSpPr>
        <p:spPr>
          <a:xfrm>
            <a:off x="6408562" y="1223810"/>
            <a:ext cx="2079821" cy="3200019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问题界面：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问题目录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57188" lvl="1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受托人（问题责任人）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57188" lvl="1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参考文档（上传图片或文件）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工具栏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57188" lvl="1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57188" lvl="1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提升状态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问题分配、审核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marL="357188" lvl="1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编辑：点击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启用</a:t>
            </a:r>
            <a:r>
              <a:rPr lang="zh-CN" altLang="en-US" sz="10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编辑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，个性问题或填写对策回复。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对策回复内容填写（需要问题责任人填写的回复内容）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57188" lvl="1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解决方法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57188" lvl="1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采取措施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57188" lvl="1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解决日期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93"/>
          <p:cNvSpPr/>
          <p:nvPr/>
        </p:nvSpPr>
        <p:spPr>
          <a:xfrm>
            <a:off x="6408562" y="995212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827720" y="1416331"/>
            <a:ext cx="1098239" cy="16231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07524" y="1417974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2270392" y="3073575"/>
            <a:ext cx="3490912" cy="7300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809367" y="1200331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0" name="椭圆 29"/>
          <p:cNvSpPr/>
          <p:nvPr/>
        </p:nvSpPr>
        <p:spPr>
          <a:xfrm>
            <a:off x="2025367" y="3073574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992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98" y="1041600"/>
            <a:ext cx="5437541" cy="2825550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问题分配：指定问题受托人，通过状态提升将问题分配给负责人。</a:t>
            </a:r>
            <a:endParaRPr lang="zh-CN" altLang="en-US" sz="1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问题管理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55797" y="1924930"/>
            <a:ext cx="1375422" cy="26105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92"/>
          <p:cNvSpPr/>
          <p:nvPr/>
        </p:nvSpPr>
        <p:spPr>
          <a:xfrm>
            <a:off x="6408562" y="1223811"/>
            <a:ext cx="2079821" cy="2643340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问题分配：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0975" indent="-180975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添加问题责任人：点击问题目录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受托人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，在工具栏中点击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添加现存项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，选择搜索列表中的人员并提交。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0975" indent="-180975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分配问题：责任人添加后，由问题所有者将问题状态由“创建”提升到“分配”，问题就分配给问题责任人，在个人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问题摘要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列表中查看此问题任务。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93"/>
          <p:cNvSpPr/>
          <p:nvPr/>
        </p:nvSpPr>
        <p:spPr>
          <a:xfrm>
            <a:off x="6408562" y="995212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17049" y="1945210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4209016" y="925924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2609850" y="1678510"/>
            <a:ext cx="393700" cy="29210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425016" y="1058347"/>
            <a:ext cx="1556684" cy="26105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曲线连接符 7"/>
          <p:cNvCxnSpPr>
            <a:stCxn id="13" idx="3"/>
            <a:endCxn id="6" idx="2"/>
          </p:cNvCxnSpPr>
          <p:nvPr/>
        </p:nvCxnSpPr>
        <p:spPr>
          <a:xfrm flipV="1">
            <a:off x="2131219" y="1824560"/>
            <a:ext cx="478631" cy="230899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609850" y="2356832"/>
            <a:ext cx="3371850" cy="55781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曲线连接符 9"/>
          <p:cNvCxnSpPr>
            <a:endCxn id="19" idx="0"/>
          </p:cNvCxnSpPr>
          <p:nvPr/>
        </p:nvCxnSpPr>
        <p:spPr>
          <a:xfrm>
            <a:off x="3009900" y="1812726"/>
            <a:ext cx="1285875" cy="54410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06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问题对策回复：通过编辑问题添加问题回复，通过状态提升提交审核</a:t>
            </a:r>
            <a:endParaRPr lang="zh-CN" altLang="en-US" sz="1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问题管理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10696"/>
          <a:stretch/>
        </p:blipFill>
        <p:spPr>
          <a:xfrm>
            <a:off x="755798" y="1041600"/>
            <a:ext cx="3645276" cy="2066024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6" name="椭圆 5"/>
          <p:cNvSpPr/>
          <p:nvPr/>
        </p:nvSpPr>
        <p:spPr>
          <a:xfrm>
            <a:off x="1778794" y="1042721"/>
            <a:ext cx="169069" cy="12905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847850" y="2376082"/>
            <a:ext cx="1509713" cy="29588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92"/>
          <p:cNvSpPr/>
          <p:nvPr/>
        </p:nvSpPr>
        <p:spPr>
          <a:xfrm>
            <a:off x="6805108" y="1270198"/>
            <a:ext cx="2079821" cy="3251002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两种问题</a:t>
            </a:r>
            <a:r>
              <a:rPr lang="zh-CN" altLang="en-US" sz="10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对策回复方式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在问题界面，点击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启用编辑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，在解决方法陈述和采取的措施中填写问题对策，并选择解决日期，点击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完成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问题摘要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列表，点击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【y</a:t>
            </a:r>
            <a:r>
              <a:rPr lang="zh-CN" altLang="en-US" sz="10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启用编辑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按钮，在弹出的表单中填写解决方法陈述和采取的措施，并选择解决日期，点击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完成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审核：对策回复后，将状态提升到复核，由问题提出者审核后选择关闭</a:t>
            </a:r>
            <a:r>
              <a:rPr lang="zh-CN" altLang="en-US" sz="10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还是降级。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93"/>
          <p:cNvSpPr/>
          <p:nvPr/>
        </p:nvSpPr>
        <p:spPr>
          <a:xfrm>
            <a:off x="6805108" y="10416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曲线连接符 10"/>
          <p:cNvCxnSpPr>
            <a:stCxn id="6" idx="4"/>
            <a:endCxn id="7" idx="0"/>
          </p:cNvCxnSpPr>
          <p:nvPr/>
        </p:nvCxnSpPr>
        <p:spPr>
          <a:xfrm rot="16200000" flipH="1">
            <a:off x="1630864" y="1404239"/>
            <a:ext cx="1204308" cy="73937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b="52255"/>
          <a:stretch/>
        </p:blipFill>
        <p:spPr>
          <a:xfrm>
            <a:off x="755798" y="3189422"/>
            <a:ext cx="5948906" cy="1682550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825" y="1041600"/>
            <a:ext cx="1735879" cy="3843731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15" name="椭圆 14"/>
          <p:cNvSpPr/>
          <p:nvPr/>
        </p:nvSpPr>
        <p:spPr>
          <a:xfrm>
            <a:off x="2807494" y="3993745"/>
            <a:ext cx="240506" cy="16665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998244" y="1624487"/>
            <a:ext cx="1541463" cy="29588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998244" y="2597699"/>
            <a:ext cx="1574006" cy="133295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曲线连接符 18"/>
          <p:cNvCxnSpPr>
            <a:stCxn id="15" idx="0"/>
            <a:endCxn id="14" idx="1"/>
          </p:cNvCxnSpPr>
          <p:nvPr/>
        </p:nvCxnSpPr>
        <p:spPr>
          <a:xfrm rot="5400000" flipH="1" flipV="1">
            <a:off x="3433147" y="2458067"/>
            <a:ext cx="1030279" cy="2041078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1546925" y="973541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2604048" y="3779172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24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创建风险：</a:t>
            </a:r>
            <a:r>
              <a:rPr lang="zh-CN" altLang="en-US" sz="1200" dirty="0"/>
              <a:t>可</a:t>
            </a:r>
            <a:r>
              <a:rPr lang="zh-CN" altLang="en-US" sz="1200" dirty="0" smtClean="0"/>
              <a:t>在项目</a:t>
            </a:r>
            <a:r>
              <a:rPr lang="zh-CN" altLang="en-US" sz="1200" dirty="0"/>
              <a:t>和项目构想及其中的 </a:t>
            </a:r>
            <a:r>
              <a:rPr lang="en-US" altLang="zh-CN" sz="1200" dirty="0"/>
              <a:t>WBS </a:t>
            </a:r>
            <a:r>
              <a:rPr lang="zh-CN" altLang="en-US" sz="1200" dirty="0"/>
              <a:t>任务</a:t>
            </a:r>
            <a:r>
              <a:rPr lang="zh-CN" altLang="en-US" sz="1200" dirty="0" smtClean="0"/>
              <a:t>中创建</a:t>
            </a:r>
            <a:r>
              <a:rPr lang="zh-CN" altLang="en-US" sz="1200" dirty="0"/>
              <a:t>风险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风险管理</a:t>
            </a:r>
            <a:endParaRPr lang="zh-CN" altLang="en-US" dirty="0"/>
          </a:p>
        </p:txBody>
      </p:sp>
      <p:sp>
        <p:nvSpPr>
          <p:cNvPr id="16" name="矩形 92"/>
          <p:cNvSpPr/>
          <p:nvPr/>
        </p:nvSpPr>
        <p:spPr>
          <a:xfrm>
            <a:off x="6871369" y="1325599"/>
            <a:ext cx="2079821" cy="3053554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风险管理：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9388" indent="-179388">
              <a:lnSpc>
                <a:spcPct val="150000"/>
              </a:lnSpc>
              <a:buFont typeface="+mj-lt"/>
              <a:buAutoNum type="arabicPeriod"/>
              <a:tabLst>
                <a:tab pos="179388" algn="l"/>
              </a:tabLst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创建风险：在项目或任务中，点击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风险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新建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，填写风险表单，点击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完成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创建风险。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9388" indent="-179388">
              <a:lnSpc>
                <a:spcPct val="150000"/>
              </a:lnSpc>
              <a:buFont typeface="+mj-lt"/>
              <a:buAutoNum type="arabicPeriod"/>
              <a:tabLst>
                <a:tab pos="179388" algn="l"/>
              </a:tabLst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风险目录：</a:t>
            </a:r>
            <a:endParaRPr lang="en-US" altLang="zh-CN" sz="10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61950" lvl="1" indent="-1841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9388" algn="l"/>
              </a:tabLst>
            </a:pP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RPN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：概率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*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影响。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61950" lvl="2">
              <a:lnSpc>
                <a:spcPct val="150000"/>
              </a:lnSpc>
              <a:tabLst>
                <a:tab pos="179388" algn="l"/>
              </a:tabLst>
            </a:pPr>
            <a:r>
              <a:rPr lang="zh-CN" altLang="en-US" sz="1000" dirty="0" smtClean="0">
                <a:solidFill>
                  <a:srgbClr val="005386"/>
                </a:solidFill>
              </a:rPr>
              <a:t>概率：风险</a:t>
            </a:r>
            <a:r>
              <a:rPr lang="zh-CN" altLang="en-US" sz="1000" dirty="0">
                <a:solidFill>
                  <a:srgbClr val="005386"/>
                </a:solidFill>
              </a:rPr>
              <a:t>有多大可能会发生的估计。 范围从 </a:t>
            </a:r>
            <a:r>
              <a:rPr lang="en-US" altLang="zh-CN" sz="1000" dirty="0">
                <a:solidFill>
                  <a:srgbClr val="005386"/>
                </a:solidFill>
              </a:rPr>
              <a:t>1 </a:t>
            </a:r>
            <a:r>
              <a:rPr lang="zh-CN" altLang="en-US" sz="1000" dirty="0">
                <a:solidFill>
                  <a:srgbClr val="005386"/>
                </a:solidFill>
              </a:rPr>
              <a:t>至 </a:t>
            </a:r>
            <a:r>
              <a:rPr lang="en-US" altLang="zh-CN" sz="1000" dirty="0">
                <a:solidFill>
                  <a:srgbClr val="005386"/>
                </a:solidFill>
              </a:rPr>
              <a:t>5</a:t>
            </a:r>
            <a:r>
              <a:rPr lang="zh-CN" altLang="en-US" sz="1000" dirty="0">
                <a:solidFill>
                  <a:srgbClr val="005386"/>
                </a:solidFill>
              </a:rPr>
              <a:t>，</a:t>
            </a:r>
            <a:r>
              <a:rPr lang="en-US" altLang="zh-CN" sz="1000" dirty="0">
                <a:solidFill>
                  <a:srgbClr val="005386"/>
                </a:solidFill>
              </a:rPr>
              <a:t>1 </a:t>
            </a:r>
            <a:r>
              <a:rPr lang="zh-CN" altLang="en-US" sz="1000" dirty="0">
                <a:solidFill>
                  <a:srgbClr val="005386"/>
                </a:solidFill>
              </a:rPr>
              <a:t>为最低。 </a:t>
            </a:r>
            <a:endParaRPr lang="en-US" altLang="zh-CN" sz="1000" dirty="0" smtClean="0">
              <a:solidFill>
                <a:srgbClr val="005386"/>
              </a:solidFill>
            </a:endParaRPr>
          </a:p>
          <a:p>
            <a:pPr marL="361950" lvl="2">
              <a:lnSpc>
                <a:spcPct val="150000"/>
              </a:lnSpc>
              <a:tabLst>
                <a:tab pos="179388" algn="l"/>
              </a:tabLst>
            </a:pPr>
            <a:r>
              <a:rPr lang="zh-CN" altLang="en-US" sz="1000" dirty="0" smtClean="0">
                <a:solidFill>
                  <a:srgbClr val="005386"/>
                </a:solidFill>
              </a:rPr>
              <a:t>影响：风险</a:t>
            </a:r>
            <a:r>
              <a:rPr lang="zh-CN" altLang="en-US" sz="1000" dirty="0">
                <a:solidFill>
                  <a:srgbClr val="005386"/>
                </a:solidFill>
              </a:rPr>
              <a:t>对项目影响程度的估计。 范围从 </a:t>
            </a:r>
            <a:r>
              <a:rPr lang="en-US" altLang="zh-CN" sz="1000" dirty="0">
                <a:solidFill>
                  <a:srgbClr val="005386"/>
                </a:solidFill>
              </a:rPr>
              <a:t>1 </a:t>
            </a:r>
            <a:r>
              <a:rPr lang="zh-CN" altLang="en-US" sz="1000" dirty="0">
                <a:solidFill>
                  <a:srgbClr val="005386"/>
                </a:solidFill>
              </a:rPr>
              <a:t>至 </a:t>
            </a:r>
            <a:r>
              <a:rPr lang="en-US" altLang="zh-CN" sz="1000" dirty="0">
                <a:solidFill>
                  <a:srgbClr val="005386"/>
                </a:solidFill>
              </a:rPr>
              <a:t>5</a:t>
            </a:r>
            <a:r>
              <a:rPr lang="zh-CN" altLang="en-US" sz="1000" dirty="0">
                <a:solidFill>
                  <a:srgbClr val="005386"/>
                </a:solidFill>
              </a:rPr>
              <a:t>，</a:t>
            </a:r>
            <a:r>
              <a:rPr lang="en-US" altLang="zh-CN" sz="1000" dirty="0">
                <a:solidFill>
                  <a:srgbClr val="005386"/>
                </a:solidFill>
              </a:rPr>
              <a:t>1 </a:t>
            </a:r>
            <a:r>
              <a:rPr lang="zh-CN" altLang="en-US" sz="1000" dirty="0">
                <a:solidFill>
                  <a:srgbClr val="005386"/>
                </a:solidFill>
              </a:rPr>
              <a:t>为最低</a:t>
            </a:r>
            <a:r>
              <a:rPr lang="zh-CN" altLang="en-US" sz="1000" dirty="0" smtClean="0">
                <a:solidFill>
                  <a:srgbClr val="005386"/>
                </a:solidFill>
              </a:rPr>
              <a:t>。</a:t>
            </a:r>
            <a:endParaRPr lang="zh-CN" altLang="en-US" sz="1000" dirty="0">
              <a:solidFill>
                <a:srgbClr val="005386"/>
              </a:solidFill>
            </a:endParaRPr>
          </a:p>
          <a:p>
            <a:pPr marL="539750" lvl="2" indent="-1778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9388" algn="l"/>
              </a:tabLst>
            </a:pPr>
            <a:endParaRPr lang="zh-CN" altLang="en-US" sz="1000" dirty="0">
              <a:solidFill>
                <a:srgbClr val="005386"/>
              </a:solidFill>
            </a:endParaRPr>
          </a:p>
          <a:p>
            <a:pPr marL="539750" lvl="2" indent="-1778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9388" algn="l"/>
              </a:tabLst>
            </a:pP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93"/>
          <p:cNvSpPr/>
          <p:nvPr/>
        </p:nvSpPr>
        <p:spPr>
          <a:xfrm>
            <a:off x="6871369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-1" t="327" r="710" b="5821"/>
          <a:stretch/>
        </p:blipFill>
        <p:spPr>
          <a:xfrm>
            <a:off x="755798" y="1097000"/>
            <a:ext cx="2120752" cy="3433202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r="1515"/>
          <a:stretch/>
        </p:blipFill>
        <p:spPr>
          <a:xfrm>
            <a:off x="3042610" y="1106850"/>
            <a:ext cx="2215680" cy="3423352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t="7155" r="3837"/>
          <a:stretch/>
        </p:blipFill>
        <p:spPr>
          <a:xfrm>
            <a:off x="4154763" y="2321042"/>
            <a:ext cx="2539174" cy="1849980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14" name="矩形 13"/>
          <p:cNvSpPr/>
          <p:nvPr/>
        </p:nvSpPr>
        <p:spPr>
          <a:xfrm>
            <a:off x="807969" y="3246032"/>
            <a:ext cx="1998731" cy="33536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07969" y="3962400"/>
            <a:ext cx="1998731" cy="3365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070786" y="2194064"/>
            <a:ext cx="360596" cy="110158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33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noFill/>
          <a:ln>
            <a:noFill/>
          </a:ln>
        </p:spPr>
        <p:txBody>
          <a:bodyPr vert="horz" lIns="288000" tIns="36000" rIns="72000" bIns="36000" rtlCol="0" anchor="ctr">
            <a:normAutofit lnSpcReduction="10000"/>
          </a:bodyPr>
          <a:lstStyle/>
          <a:p>
            <a:r>
              <a:rPr lang="zh-CN" altLang="en-US" dirty="0">
                <a:solidFill>
                  <a:srgbClr val="005386"/>
                </a:solidFill>
              </a:rPr>
              <a:t>基础功能和界面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noFill/>
          <a:ln>
            <a:noFill/>
          </a:ln>
        </p:spPr>
        <p:txBody>
          <a:bodyPr vert="horz" lIns="288000" tIns="36000" rIns="72000" bIns="36000" rtlCol="0" anchor="ctr">
            <a:normAutofit lnSpcReduction="10000"/>
          </a:bodyPr>
          <a:lstStyle/>
          <a:p>
            <a:r>
              <a:rPr lang="zh-CN" altLang="en-US" dirty="0"/>
              <a:t>项目管理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5"/>
          </p:nvPr>
        </p:nvSpPr>
        <p:spPr>
          <a:noFill/>
          <a:ln>
            <a:noFill/>
          </a:ln>
        </p:spPr>
        <p:txBody>
          <a:bodyPr vert="horz" lIns="288000" tIns="36000" rIns="72000" bIns="36000" rtlCol="0" anchor="ctr">
            <a:normAutofit lnSpcReduction="10000"/>
          </a:bodyPr>
          <a:lstStyle/>
          <a:p>
            <a:r>
              <a:rPr lang="zh-CN" altLang="en-US" dirty="0"/>
              <a:t>问题和风险管理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7"/>
          </p:nvPr>
        </p:nvSpPr>
        <p:spPr>
          <a:solidFill>
            <a:srgbClr val="005386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288000" tIns="36000" rIns="72000" bIns="36000" rtlCol="0" anchor="ctr">
            <a:normAutofit lnSpcReduction="10000"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会议和决策管理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9"/>
          </p:nvPr>
        </p:nvSpPr>
        <p:spPr>
          <a:ln>
            <a:noFill/>
          </a:ln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系统基础管理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7674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会议列表</a:t>
            </a:r>
            <a:endParaRPr lang="zh-CN" altLang="en-US" sz="1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会议管理</a:t>
            </a:r>
            <a:endParaRPr lang="zh-CN" altLang="en-US" dirty="0"/>
          </a:p>
        </p:txBody>
      </p:sp>
      <p:sp>
        <p:nvSpPr>
          <p:cNvPr id="7" name="矩形 92"/>
          <p:cNvSpPr/>
          <p:nvPr/>
        </p:nvSpPr>
        <p:spPr>
          <a:xfrm>
            <a:off x="6805108" y="1325599"/>
            <a:ext cx="2079821" cy="2153097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会议：</a:t>
            </a:r>
            <a:endParaRPr lang="en-US" altLang="zh-CN" sz="10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协作与批准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会议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，显示所有与用户有关会议。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删除会议或编辑会议信息。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打开项目或项目任务，点击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协作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会议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，创建会议。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93"/>
          <p:cNvSpPr/>
          <p:nvPr/>
        </p:nvSpPr>
        <p:spPr>
          <a:xfrm>
            <a:off x="6805108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8" y="1097000"/>
            <a:ext cx="5795323" cy="2381696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10" name="矩形 9"/>
          <p:cNvSpPr/>
          <p:nvPr/>
        </p:nvSpPr>
        <p:spPr>
          <a:xfrm>
            <a:off x="755797" y="2481967"/>
            <a:ext cx="811066" cy="1540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55797" y="1097000"/>
            <a:ext cx="811066" cy="15407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4486" y="1276035"/>
            <a:ext cx="372916" cy="12890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曲线连接符 14"/>
          <p:cNvCxnSpPr>
            <a:stCxn id="11" idx="2"/>
            <a:endCxn id="10" idx="0"/>
          </p:cNvCxnSpPr>
          <p:nvPr/>
        </p:nvCxnSpPr>
        <p:spPr>
          <a:xfrm rot="5400000">
            <a:off x="545885" y="1866522"/>
            <a:ext cx="1230890" cy="1270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530174" y="1082322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1712850" y="1012833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935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在项目或任务界面中新建会议</a:t>
            </a:r>
            <a:endParaRPr lang="zh-CN" altLang="en-US" sz="1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会议管理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8" y="1097000"/>
            <a:ext cx="4567238" cy="2816043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6" name="矩形 5"/>
          <p:cNvSpPr/>
          <p:nvPr/>
        </p:nvSpPr>
        <p:spPr>
          <a:xfrm>
            <a:off x="2065623" y="1117069"/>
            <a:ext cx="415640" cy="13546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98661" y="1274143"/>
            <a:ext cx="204639" cy="16413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438" y="1211300"/>
            <a:ext cx="1625484" cy="3172677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9" name="矩形 92"/>
          <p:cNvSpPr/>
          <p:nvPr/>
        </p:nvSpPr>
        <p:spPr>
          <a:xfrm>
            <a:off x="6871369" y="1325599"/>
            <a:ext cx="2079821" cy="3053554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b="1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会议新建管理：</a:t>
            </a:r>
            <a:endParaRPr lang="en-US" altLang="zh-CN" sz="1000" b="1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9388" indent="-179388">
              <a:lnSpc>
                <a:spcPct val="150000"/>
              </a:lnSpc>
              <a:buFont typeface="+mj-lt"/>
              <a:buAutoNum type="arabicPeriod"/>
              <a:tabLst>
                <a:tab pos="179388" algn="l"/>
              </a:tabLst>
            </a:pP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新建会议：打开项目或项目任务，点击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协作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9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会议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9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新建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，填写会议主题，日期，开始时间，持续时间等内容，点击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完成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，创建会议。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9388" indent="-179388">
              <a:lnSpc>
                <a:spcPct val="150000"/>
              </a:lnSpc>
              <a:buFont typeface="+mj-lt"/>
              <a:buAutoNum type="arabicPeriod"/>
              <a:tabLst>
                <a:tab pos="179388" algn="l"/>
              </a:tabLst>
            </a:pP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点击会议名称前的“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”，展开后子项列出会议的“与会者”、“议程”和“决策”。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9388" indent="-179388">
              <a:lnSpc>
                <a:spcPct val="150000"/>
              </a:lnSpc>
              <a:buFont typeface="+mj-lt"/>
              <a:buAutoNum type="arabicPeriod"/>
              <a:tabLst>
                <a:tab pos="179388" algn="l"/>
              </a:tabLst>
            </a:pP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3"/>
          <p:cNvSpPr/>
          <p:nvPr/>
        </p:nvSpPr>
        <p:spPr>
          <a:xfrm>
            <a:off x="6871369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曲线连接符 10"/>
          <p:cNvCxnSpPr>
            <a:stCxn id="7" idx="3"/>
            <a:endCxn id="8" idx="1"/>
          </p:cNvCxnSpPr>
          <p:nvPr/>
        </p:nvCxnSpPr>
        <p:spPr>
          <a:xfrm>
            <a:off x="1003300" y="1356209"/>
            <a:ext cx="4115138" cy="144143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644" y="1671070"/>
            <a:ext cx="1091606" cy="138577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39797" y="1248369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539797" y="1666537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cxnSp>
        <p:nvCxnSpPr>
          <p:cNvPr id="13" name="曲线连接符 12"/>
          <p:cNvCxnSpPr>
            <a:stCxn id="6" idx="1"/>
            <a:endCxn id="7" idx="0"/>
          </p:cNvCxnSpPr>
          <p:nvPr/>
        </p:nvCxnSpPr>
        <p:spPr>
          <a:xfrm rot="10800000" flipV="1">
            <a:off x="900981" y="1184803"/>
            <a:ext cx="1164642" cy="89339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149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在日历中显示我的任务</a:t>
            </a:r>
            <a:endParaRPr lang="zh-CN" altLang="en-US" sz="1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</a:t>
            </a:r>
            <a:r>
              <a:rPr lang="zh-CN" altLang="en-US" dirty="0"/>
              <a:t>的</a:t>
            </a:r>
            <a:r>
              <a:rPr lang="zh-CN" altLang="en-US" dirty="0" smtClean="0"/>
              <a:t>日历</a:t>
            </a:r>
            <a:endParaRPr lang="zh-CN" altLang="en-US" dirty="0"/>
          </a:p>
        </p:txBody>
      </p:sp>
      <p:sp>
        <p:nvSpPr>
          <p:cNvPr id="7" name="矩形 92"/>
          <p:cNvSpPr/>
          <p:nvPr/>
        </p:nvSpPr>
        <p:spPr>
          <a:xfrm>
            <a:off x="6805108" y="1325599"/>
            <a:ext cx="2079821" cy="2865013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我的日历：</a:t>
            </a:r>
            <a:endParaRPr lang="en-US" altLang="zh-CN" sz="10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协作与批准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我的日历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，查看以月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日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周为单位的个人任务时间表。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93"/>
          <p:cNvSpPr/>
          <p:nvPr/>
        </p:nvSpPr>
        <p:spPr>
          <a:xfrm>
            <a:off x="6805108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7" y="1072445"/>
            <a:ext cx="3722418" cy="1752639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b="28688"/>
          <a:stretch/>
        </p:blipFill>
        <p:spPr>
          <a:xfrm>
            <a:off x="755797" y="2960857"/>
            <a:ext cx="4667799" cy="1423085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609" y="1382817"/>
            <a:ext cx="2313976" cy="1737910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12" name="矩形 11"/>
          <p:cNvSpPr/>
          <p:nvPr/>
        </p:nvSpPr>
        <p:spPr>
          <a:xfrm>
            <a:off x="755796" y="1079869"/>
            <a:ext cx="511029" cy="8698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55795" y="2040068"/>
            <a:ext cx="511029" cy="8698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标注 15"/>
          <p:cNvSpPr/>
          <p:nvPr/>
        </p:nvSpPr>
        <p:spPr>
          <a:xfrm>
            <a:off x="3432090" y="741038"/>
            <a:ext cx="705570" cy="294722"/>
          </a:xfrm>
          <a:prstGeom prst="wedgeRectCallout">
            <a:avLst>
              <a:gd name="adj1" fmla="val 15997"/>
              <a:gd name="adj2" fmla="val 8581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+mj-ea"/>
                <a:ea typeface="+mj-ea"/>
              </a:rPr>
              <a:t>每月日历</a:t>
            </a:r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17" name="矩形标注 16"/>
          <p:cNvSpPr/>
          <p:nvPr/>
        </p:nvSpPr>
        <p:spPr>
          <a:xfrm>
            <a:off x="5399281" y="999075"/>
            <a:ext cx="711959" cy="315855"/>
          </a:xfrm>
          <a:prstGeom prst="wedgeRectCallout">
            <a:avLst>
              <a:gd name="adj1" fmla="val 12757"/>
              <a:gd name="adj2" fmla="val 8064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+mj-ea"/>
                <a:ea typeface="+mj-ea"/>
              </a:rPr>
              <a:t>每天日历</a:t>
            </a:r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18" name="矩形标注 17"/>
          <p:cNvSpPr/>
          <p:nvPr/>
        </p:nvSpPr>
        <p:spPr>
          <a:xfrm>
            <a:off x="4887510" y="4224993"/>
            <a:ext cx="705570" cy="294722"/>
          </a:xfrm>
          <a:prstGeom prst="wedgeRectCallout">
            <a:avLst>
              <a:gd name="adj1" fmla="val -23422"/>
              <a:gd name="adj2" fmla="val -9689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+mj-ea"/>
                <a:ea typeface="+mj-ea"/>
              </a:rPr>
              <a:t>每周日历</a:t>
            </a:r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05179" y="1076157"/>
            <a:ext cx="199822" cy="8698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36047" y="2960857"/>
            <a:ext cx="256972" cy="10936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276402" y="1382817"/>
            <a:ext cx="219397" cy="9440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22211" y="1975558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724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添加会议出席者和会议议程并分发会议。</a:t>
            </a:r>
            <a:endParaRPr lang="zh-CN" altLang="en-US" sz="1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会议分发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49" y="987673"/>
            <a:ext cx="3633502" cy="2006072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6" name="矩形 5"/>
          <p:cNvSpPr/>
          <p:nvPr/>
        </p:nvSpPr>
        <p:spPr>
          <a:xfrm>
            <a:off x="830547" y="1390649"/>
            <a:ext cx="633127" cy="11323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25846" t="33138"/>
          <a:stretch/>
        </p:blipFill>
        <p:spPr>
          <a:xfrm>
            <a:off x="830548" y="3433172"/>
            <a:ext cx="3633503" cy="927810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879" y="3166303"/>
            <a:ext cx="1513662" cy="1212850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9" name="矩形 92"/>
          <p:cNvSpPr/>
          <p:nvPr/>
        </p:nvSpPr>
        <p:spPr>
          <a:xfrm>
            <a:off x="6871369" y="1325599"/>
            <a:ext cx="2079821" cy="3053554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会议分发管理：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9388" indent="-179388">
              <a:lnSpc>
                <a:spcPct val="150000"/>
              </a:lnSpc>
              <a:buFont typeface="+mj-lt"/>
              <a:buAutoNum type="arabicPeriod"/>
              <a:tabLst>
                <a:tab pos="179388" algn="l"/>
              </a:tabLst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添加出席人：在会议界面点击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出席者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添加出席者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，在搜索框中选择出席人员，点击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提交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完成添加。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9388" indent="-179388">
              <a:lnSpc>
                <a:spcPct val="150000"/>
              </a:lnSpc>
              <a:buFont typeface="+mj-lt"/>
              <a:buAutoNum type="arabicPeriod"/>
              <a:tabLst>
                <a:tab pos="179388" algn="l"/>
              </a:tabLst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创建会议议程：点击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议程项目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新建议程项目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，填写主题和持续时间等表单内容，点击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完成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，创建议程。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9388" indent="-179388">
              <a:lnSpc>
                <a:spcPct val="150000"/>
              </a:lnSpc>
              <a:buFont typeface="+mj-lt"/>
              <a:buAutoNum type="arabicPeriod"/>
              <a:tabLst>
                <a:tab pos="179388" algn="l"/>
              </a:tabLst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会议分发：点击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发送邀请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，将通过邮件发送会议邀请。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3"/>
          <p:cNvSpPr/>
          <p:nvPr/>
        </p:nvSpPr>
        <p:spPr>
          <a:xfrm>
            <a:off x="6871369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0547" y="1641516"/>
            <a:ext cx="633127" cy="9915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曲线连接符 13"/>
          <p:cNvCxnSpPr>
            <a:stCxn id="11" idx="2"/>
            <a:endCxn id="7" idx="1"/>
          </p:cNvCxnSpPr>
          <p:nvPr/>
        </p:nvCxnSpPr>
        <p:spPr>
          <a:xfrm rot="5400000">
            <a:off x="-89373" y="2660593"/>
            <a:ext cx="2156406" cy="316563"/>
          </a:xfrm>
          <a:prstGeom prst="curvedConnector4">
            <a:avLst>
              <a:gd name="adj1" fmla="val 39244"/>
              <a:gd name="adj2" fmla="val 17221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14"/>
          <p:cNvCxnSpPr>
            <a:stCxn id="19" idx="3"/>
            <a:endCxn id="8" idx="1"/>
          </p:cNvCxnSpPr>
          <p:nvPr/>
        </p:nvCxnSpPr>
        <p:spPr>
          <a:xfrm>
            <a:off x="1128060" y="3545777"/>
            <a:ext cx="3782819" cy="22695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646502" y="1283072"/>
            <a:ext cx="332318" cy="13377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73767" y="3452222"/>
            <a:ext cx="254293" cy="18710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14546" y="1324629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614546" y="1590193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1622061" y="1068618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2757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98" y="1002595"/>
            <a:ext cx="4180637" cy="2568679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创建决策、添加决策使用位置</a:t>
            </a:r>
            <a:endParaRPr lang="zh-CN" altLang="en-US" sz="1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决策管理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678270" y="1707017"/>
            <a:ext cx="381804" cy="8700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55797" y="2648124"/>
            <a:ext cx="698352" cy="11095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92"/>
          <p:cNvSpPr/>
          <p:nvPr/>
        </p:nvSpPr>
        <p:spPr>
          <a:xfrm>
            <a:off x="6871369" y="1325599"/>
            <a:ext cx="2079821" cy="3053554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决策管理：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9388" indent="-179388">
              <a:lnSpc>
                <a:spcPct val="150000"/>
              </a:lnSpc>
              <a:buFont typeface="+mj-lt"/>
              <a:buAutoNum type="arabicPeriod"/>
              <a:tabLst>
                <a:tab pos="179388" algn="l"/>
              </a:tabLst>
            </a:pP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新建决策：点击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协作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9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决策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列表中显示针对整个项目的决策。点击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，填写决策表单内容，点击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完成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决策创建。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9388" indent="-179388">
              <a:lnSpc>
                <a:spcPct val="150000"/>
              </a:lnSpc>
              <a:buFont typeface="+mj-lt"/>
              <a:buAutoNum type="arabicPeriod"/>
              <a:tabLst>
                <a:tab pos="179388" algn="l"/>
              </a:tabLst>
            </a:pP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决策使用位置：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9388" lvl="1">
              <a:lnSpc>
                <a:spcPct val="150000"/>
              </a:lnSpc>
              <a:tabLst>
                <a:tab pos="179388" algn="l"/>
              </a:tabLst>
            </a:pP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zh-CN" altLang="en-US" sz="9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关联项目添加到决策或将关联项目从决策移除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93"/>
          <p:cNvSpPr/>
          <p:nvPr/>
        </p:nvSpPr>
        <p:spPr>
          <a:xfrm>
            <a:off x="6871369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633" y="95644"/>
            <a:ext cx="1669460" cy="2002711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t="6367"/>
          <a:stretch/>
        </p:blipFill>
        <p:spPr>
          <a:xfrm>
            <a:off x="4068318" y="2415449"/>
            <a:ext cx="2630390" cy="1976376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cxnSp>
        <p:nvCxnSpPr>
          <p:cNvPr id="7" name="曲线连接符 6"/>
          <p:cNvCxnSpPr>
            <a:stCxn id="11" idx="3"/>
            <a:endCxn id="6" idx="1"/>
          </p:cNvCxnSpPr>
          <p:nvPr/>
        </p:nvCxnSpPr>
        <p:spPr>
          <a:xfrm flipV="1">
            <a:off x="2060074" y="1097000"/>
            <a:ext cx="2420559" cy="653522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6" idx="2"/>
            <a:endCxn id="9" idx="0"/>
          </p:cNvCxnSpPr>
          <p:nvPr/>
        </p:nvCxnSpPr>
        <p:spPr>
          <a:xfrm rot="16200000" flipH="1">
            <a:off x="5190891" y="2222827"/>
            <a:ext cx="317094" cy="6815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6"/>
          <a:srcRect l="21472" t="23235" b="5605"/>
          <a:stretch/>
        </p:blipFill>
        <p:spPr>
          <a:xfrm>
            <a:off x="2004430" y="3731382"/>
            <a:ext cx="2476203" cy="771801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20" name="矩形 19"/>
          <p:cNvSpPr/>
          <p:nvPr/>
        </p:nvSpPr>
        <p:spPr>
          <a:xfrm>
            <a:off x="4068317" y="2928937"/>
            <a:ext cx="381804" cy="10078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曲线连接符 21"/>
          <p:cNvCxnSpPr>
            <a:stCxn id="20" idx="2"/>
            <a:endCxn id="19" idx="0"/>
          </p:cNvCxnSpPr>
          <p:nvPr/>
        </p:nvCxnSpPr>
        <p:spPr>
          <a:xfrm rot="5400000">
            <a:off x="3400044" y="2872206"/>
            <a:ext cx="701665" cy="101668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028242" y="3820264"/>
            <a:ext cx="131552" cy="9927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14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noFill/>
          <a:ln>
            <a:noFill/>
          </a:ln>
        </p:spPr>
        <p:txBody>
          <a:bodyPr vert="horz" lIns="288000" tIns="36000" rIns="72000" bIns="36000" rtlCol="0" anchor="ctr">
            <a:normAutofit lnSpcReduction="10000"/>
          </a:bodyPr>
          <a:lstStyle/>
          <a:p>
            <a:r>
              <a:rPr lang="zh-CN" altLang="en-US" dirty="0">
                <a:solidFill>
                  <a:srgbClr val="005386"/>
                </a:solidFill>
              </a:rPr>
              <a:t>基础功能和界面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noFill/>
          <a:ln>
            <a:noFill/>
          </a:ln>
        </p:spPr>
        <p:txBody>
          <a:bodyPr vert="horz" lIns="288000" tIns="36000" rIns="72000" bIns="36000" rtlCol="0" anchor="ctr">
            <a:normAutofit lnSpcReduction="10000"/>
          </a:bodyPr>
          <a:lstStyle/>
          <a:p>
            <a:r>
              <a:rPr lang="zh-CN" altLang="en-US" dirty="0"/>
              <a:t>项目管理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5"/>
          </p:nvPr>
        </p:nvSpPr>
        <p:spPr>
          <a:noFill/>
          <a:ln>
            <a:noFill/>
          </a:ln>
        </p:spPr>
        <p:txBody>
          <a:bodyPr vert="horz" lIns="288000" tIns="36000" rIns="72000" bIns="36000" rtlCol="0" anchor="ctr">
            <a:normAutofit lnSpcReduction="10000"/>
          </a:bodyPr>
          <a:lstStyle/>
          <a:p>
            <a:r>
              <a:rPr lang="zh-CN" altLang="en-US" dirty="0"/>
              <a:t>问题和风险管理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7"/>
          </p:nvPr>
        </p:nvSpPr>
        <p:spPr>
          <a:noFill/>
          <a:ln>
            <a:noFill/>
          </a:ln>
        </p:spPr>
        <p:txBody>
          <a:bodyPr vert="horz" lIns="288000" tIns="36000" rIns="72000" bIns="36000" rtlCol="0" anchor="ctr">
            <a:normAutofit lnSpcReduction="10000"/>
          </a:bodyPr>
          <a:lstStyle/>
          <a:p>
            <a:r>
              <a:rPr lang="zh-CN" altLang="en-US" dirty="0" smtClean="0"/>
              <a:t>会议和决策管理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9"/>
          </p:nvPr>
        </p:nvSpPr>
        <p:spPr>
          <a:solidFill>
            <a:srgbClr val="005386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288000" tIns="36000" rIns="72000" bIns="36000" rtlCol="0" anchor="ctr">
            <a:normAutofit lnSpcReduction="10000"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系统基础管理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404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部门和人员：为公司创建部门和添加人员</a:t>
            </a:r>
            <a:endParaRPr lang="zh-CN" altLang="en-US" sz="1200" dirty="0"/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组织架构管理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8" y="1097000"/>
            <a:ext cx="5897198" cy="3093612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7" name="矩形 92"/>
          <p:cNvSpPr/>
          <p:nvPr/>
        </p:nvSpPr>
        <p:spPr>
          <a:xfrm>
            <a:off x="6805108" y="1325599"/>
            <a:ext cx="2079821" cy="2865013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组织</a:t>
            </a:r>
            <a:r>
              <a:rPr lang="zh-CN" altLang="en-US" sz="10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架构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管理：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en-US" altLang="zh-CN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协作和批准</a:t>
            </a:r>
            <a:r>
              <a:rPr lang="en-US" altLang="zh-CN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查看我的公司</a:t>
            </a:r>
            <a:r>
              <a:rPr lang="en-US" altLang="zh-CN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8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部门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6700" lvl="1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创建部门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：点击</a:t>
            </a:r>
            <a:r>
              <a:rPr lang="en-US" altLang="zh-CN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b="1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部门</a:t>
            </a:r>
            <a:r>
              <a:rPr lang="en-US" altLang="zh-CN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800" b="1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创建部门</a:t>
            </a:r>
            <a:r>
              <a:rPr lang="en-US" altLang="zh-CN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填写部门表</a:t>
            </a: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单内容，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完成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部门，进入部门属性界面，设置部门为“</a:t>
            </a:r>
            <a:r>
              <a:rPr lang="zh-CN" altLang="en-US" sz="8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活动</a:t>
            </a: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”状态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6700" lvl="1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在部门属性界面，点击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部门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人员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可添加子部门和部门人员。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创建人员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：在公司界面，点击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b="1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人员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800" b="1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800" b="1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添加人员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，填写人员详细信息，点击完成，创建人员。进入人员属性界面，设置人员为“</a:t>
            </a:r>
            <a:r>
              <a:rPr lang="zh-CN" altLang="en-US" sz="8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活动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”状态。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93"/>
          <p:cNvSpPr/>
          <p:nvPr/>
        </p:nvSpPr>
        <p:spPr>
          <a:xfrm>
            <a:off x="6805108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4384" y="2758105"/>
            <a:ext cx="1015854" cy="14195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4384" y="3474358"/>
            <a:ext cx="1015854" cy="14195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490424" y="1139050"/>
            <a:ext cx="1015854" cy="14449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24272" y="2721081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636972" y="3437334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132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为人员分配角色</a:t>
            </a:r>
            <a:endParaRPr lang="zh-CN" altLang="en-US" sz="1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组织架构管理</a:t>
            </a:r>
          </a:p>
        </p:txBody>
      </p:sp>
      <p:sp>
        <p:nvSpPr>
          <p:cNvPr id="7" name="矩形 92"/>
          <p:cNvSpPr/>
          <p:nvPr/>
        </p:nvSpPr>
        <p:spPr>
          <a:xfrm>
            <a:off x="6684458" y="1325599"/>
            <a:ext cx="2079821" cy="2865013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公司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人员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角色：</a:t>
            </a:r>
            <a:endParaRPr lang="en-US" altLang="zh-CN" sz="10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b="1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编辑个人信息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：在成员信息界面，点击工具栏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启用编辑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，修改和更新个人信息，或将该用户启用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停用或切换到临时用户。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b="1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为用户分配角色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：在成员信息界面，点击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角色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添加角色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，从角色列表中为用户选择角色，点击完成角色添加。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将用户状态设置为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活动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93"/>
          <p:cNvSpPr/>
          <p:nvPr/>
        </p:nvSpPr>
        <p:spPr>
          <a:xfrm>
            <a:off x="6684458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b="31795"/>
          <a:stretch/>
        </p:blipFill>
        <p:spPr>
          <a:xfrm>
            <a:off x="755798" y="1097000"/>
            <a:ext cx="4075282" cy="1851940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11" name="矩形 10"/>
          <p:cNvSpPr/>
          <p:nvPr/>
        </p:nvSpPr>
        <p:spPr>
          <a:xfrm>
            <a:off x="859526" y="1472649"/>
            <a:ext cx="778774" cy="14025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952626" y="1676547"/>
            <a:ext cx="183355" cy="14590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307326" y="1125869"/>
            <a:ext cx="867674" cy="12508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曲线连接符 4"/>
          <p:cNvCxnSpPr>
            <a:endCxn id="13" idx="1"/>
          </p:cNvCxnSpPr>
          <p:nvPr/>
        </p:nvCxnSpPr>
        <p:spPr>
          <a:xfrm>
            <a:off x="1628776" y="1517650"/>
            <a:ext cx="323850" cy="231849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178050" y="1676547"/>
            <a:ext cx="787400" cy="14590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119" y="2314196"/>
            <a:ext cx="3639882" cy="1876416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19" name="矩形 18"/>
          <p:cNvSpPr/>
          <p:nvPr/>
        </p:nvSpPr>
        <p:spPr>
          <a:xfrm>
            <a:off x="2917434" y="2679660"/>
            <a:ext cx="358178" cy="11026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679188" y="2587389"/>
            <a:ext cx="126759" cy="11025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曲线连接符 20"/>
          <p:cNvCxnSpPr>
            <a:stCxn id="19" idx="3"/>
            <a:endCxn id="20" idx="1"/>
          </p:cNvCxnSpPr>
          <p:nvPr/>
        </p:nvCxnSpPr>
        <p:spPr>
          <a:xfrm flipV="1">
            <a:off x="3275612" y="2642519"/>
            <a:ext cx="403576" cy="92272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820864" y="2791734"/>
            <a:ext cx="1605336" cy="137440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曲线连接符 28"/>
          <p:cNvCxnSpPr>
            <a:stCxn id="20" idx="3"/>
            <a:endCxn id="28" idx="1"/>
          </p:cNvCxnSpPr>
          <p:nvPr/>
        </p:nvCxnSpPr>
        <p:spPr>
          <a:xfrm>
            <a:off x="3805947" y="2642519"/>
            <a:ext cx="1014917" cy="83641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634102" y="1434774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2688063" y="2626790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751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项目模板管理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创建项目模板：通过模板管理具有相似</a:t>
            </a:r>
            <a:r>
              <a:rPr lang="en-US" altLang="zh-CN" sz="1200" dirty="0" smtClean="0"/>
              <a:t>WBS</a:t>
            </a:r>
            <a:r>
              <a:rPr lang="zh-CN" altLang="en-US" sz="1200" dirty="0" smtClean="0"/>
              <a:t>的一系列项目</a:t>
            </a:r>
            <a:endParaRPr lang="zh-CN" altLang="en-US" sz="1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18874"/>
          <a:stretch/>
        </p:blipFill>
        <p:spPr>
          <a:xfrm>
            <a:off x="755798" y="1097000"/>
            <a:ext cx="4815914" cy="1935760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517" y="1483220"/>
            <a:ext cx="1374548" cy="2494420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7" name="矩形 92"/>
          <p:cNvSpPr/>
          <p:nvPr/>
        </p:nvSpPr>
        <p:spPr>
          <a:xfrm>
            <a:off x="6805108" y="1325600"/>
            <a:ext cx="2079821" cy="2652040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项目模板：</a:t>
            </a:r>
            <a:endParaRPr lang="en-US" altLang="zh-CN" sz="10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2563" indent="-182563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创建项目模板：点击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en-US" altLang="zh-CN" sz="10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Program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项目模板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新建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填写名称和描述等表单信息，点击完成。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93"/>
          <p:cNvSpPr/>
          <p:nvPr/>
        </p:nvSpPr>
        <p:spPr>
          <a:xfrm>
            <a:off x="6805108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55797" y="2569606"/>
            <a:ext cx="920603" cy="18120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249317" y="1150880"/>
            <a:ext cx="257663" cy="23549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曲线连接符 11"/>
          <p:cNvCxnSpPr>
            <a:stCxn id="10" idx="3"/>
            <a:endCxn id="11" idx="2"/>
          </p:cNvCxnSpPr>
          <p:nvPr/>
        </p:nvCxnSpPr>
        <p:spPr>
          <a:xfrm flipV="1">
            <a:off x="1676400" y="1386371"/>
            <a:ext cx="701749" cy="127383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11" idx="3"/>
            <a:endCxn id="6" idx="1"/>
          </p:cNvCxnSpPr>
          <p:nvPr/>
        </p:nvCxnSpPr>
        <p:spPr>
          <a:xfrm>
            <a:off x="2506980" y="1268626"/>
            <a:ext cx="2802537" cy="1461804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525352" y="2552206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706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6" y="1097000"/>
            <a:ext cx="5883876" cy="3297200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项目模板管理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项目模板主界面：管理模板</a:t>
            </a:r>
            <a:r>
              <a:rPr lang="en-US" altLang="zh-CN" sz="1200" dirty="0" smtClean="0"/>
              <a:t>WBS</a:t>
            </a:r>
            <a:r>
              <a:rPr lang="zh-CN" altLang="en-US" sz="1200" dirty="0" smtClean="0"/>
              <a:t>，模板文件夹和模板问题</a:t>
            </a:r>
            <a:r>
              <a:rPr lang="en-US" altLang="zh-CN" sz="1200" dirty="0" smtClean="0"/>
              <a:t>Question</a:t>
            </a:r>
            <a:r>
              <a:rPr lang="zh-CN" altLang="en-US" sz="1200" dirty="0" smtClean="0"/>
              <a:t>。</a:t>
            </a:r>
            <a:endParaRPr lang="zh-CN" altLang="en-US" sz="1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1478917"/>
            <a:ext cx="1240657" cy="14572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87547" y="1480617"/>
            <a:ext cx="744073" cy="13482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92"/>
          <p:cNvSpPr/>
          <p:nvPr/>
        </p:nvSpPr>
        <p:spPr>
          <a:xfrm>
            <a:off x="6757710" y="1286824"/>
            <a:ext cx="2079821" cy="3195600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项目模板主界面：</a:t>
            </a:r>
            <a:endParaRPr lang="en-US" altLang="zh-CN" sz="10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2563" indent="-182563">
              <a:lnSpc>
                <a:spcPct val="150000"/>
              </a:lnSpc>
              <a:buFont typeface="+mj-lt"/>
              <a:buAutoNum type="arabicPeriod"/>
            </a:pP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项目模板状态设置为“</a:t>
            </a:r>
            <a:r>
              <a:rPr lang="zh-CN" altLang="en-US" sz="9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活动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”才能使用。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2563" indent="-182563">
              <a:lnSpc>
                <a:spcPct val="150000"/>
              </a:lnSpc>
              <a:buFont typeface="+mj-lt"/>
              <a:buAutoNum type="arabicPeriod"/>
            </a:pP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WBS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管理（参考项目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WBS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任务创建）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2563" indent="-182563">
              <a:lnSpc>
                <a:spcPct val="150000"/>
              </a:lnSpc>
              <a:buFont typeface="+mj-lt"/>
              <a:buAutoNum type="arabicPeriod"/>
            </a:pP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项目模板</a:t>
            </a:r>
            <a:r>
              <a:rPr lang="zh-CN" altLang="en-US" sz="9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文件夹管理（参考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项目文件夹创建</a:t>
            </a:r>
            <a:r>
              <a:rPr lang="zh-CN" altLang="en-US" sz="9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2563" indent="-182563">
              <a:lnSpc>
                <a:spcPct val="150000"/>
              </a:lnSpc>
              <a:buFont typeface="+mj-lt"/>
              <a:buAutoNum type="arabicPeriod"/>
            </a:pP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Question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管理：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创建问题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分派问题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93"/>
          <p:cNvSpPr/>
          <p:nvPr/>
        </p:nvSpPr>
        <p:spPr>
          <a:xfrm>
            <a:off x="6757988" y="1058224"/>
            <a:ext cx="2079543" cy="228600"/>
          </a:xfrm>
          <a:prstGeom prst="rect">
            <a:avLst/>
          </a:prstGeom>
          <a:solidFill>
            <a:srgbClr val="00538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16100" y="1664494"/>
            <a:ext cx="768350" cy="6659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曲线连接符 12"/>
          <p:cNvCxnSpPr>
            <a:stCxn id="6" idx="3"/>
            <a:endCxn id="11" idx="1"/>
          </p:cNvCxnSpPr>
          <p:nvPr/>
        </p:nvCxnSpPr>
        <p:spPr>
          <a:xfrm>
            <a:off x="1531620" y="1548029"/>
            <a:ext cx="284480" cy="449443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2980557" y="1110493"/>
            <a:ext cx="848011" cy="16520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标注 31"/>
          <p:cNvSpPr/>
          <p:nvPr/>
        </p:nvSpPr>
        <p:spPr>
          <a:xfrm>
            <a:off x="3946606" y="918294"/>
            <a:ext cx="730088" cy="368530"/>
          </a:xfrm>
          <a:prstGeom prst="wedgeRectCallout">
            <a:avLst>
              <a:gd name="adj1" fmla="val -72404"/>
              <a:gd name="adj2" fmla="val 2498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latin typeface="+mj-ea"/>
                <a:ea typeface="+mj-ea"/>
              </a:rPr>
              <a:t>活动状态才能使用</a:t>
            </a:r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745489" y="1080015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514360" y="1440029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420487" y="1479581"/>
            <a:ext cx="1544174" cy="1549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141190" y="1479581"/>
            <a:ext cx="170460" cy="1549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787547" y="1938670"/>
            <a:ext cx="744073" cy="13482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87547" y="2572676"/>
            <a:ext cx="744073" cy="13482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14360" y="1898082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33" name="椭圆 32"/>
          <p:cNvSpPr/>
          <p:nvPr/>
        </p:nvSpPr>
        <p:spPr>
          <a:xfrm>
            <a:off x="520710" y="2533574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1816100" y="2363628"/>
            <a:ext cx="768350" cy="26527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曲线连接符 11"/>
          <p:cNvCxnSpPr>
            <a:stCxn id="34" idx="1"/>
            <a:endCxn id="29" idx="3"/>
          </p:cNvCxnSpPr>
          <p:nvPr/>
        </p:nvCxnSpPr>
        <p:spPr>
          <a:xfrm rot="10800000" flipV="1">
            <a:off x="1531620" y="2496264"/>
            <a:ext cx="284480" cy="143824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578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8" y="1093825"/>
            <a:ext cx="3727260" cy="1997075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问题</a:t>
            </a:r>
            <a:r>
              <a:rPr lang="en-US" altLang="zh-CN" sz="1200" dirty="0" smtClean="0"/>
              <a:t>Question</a:t>
            </a:r>
            <a:r>
              <a:rPr lang="zh-CN" altLang="en-US" sz="1200" dirty="0" smtClean="0"/>
              <a:t>管理：使用问题管理从同一模板创建的相似项目间的不同任务。</a:t>
            </a:r>
            <a:endParaRPr lang="zh-CN" altLang="en-US" sz="1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项目模板管理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337" y="1483506"/>
            <a:ext cx="1146509" cy="681844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8" name="矩形 92"/>
          <p:cNvSpPr/>
          <p:nvPr/>
        </p:nvSpPr>
        <p:spPr>
          <a:xfrm>
            <a:off x="6789854" y="1116894"/>
            <a:ext cx="2079821" cy="3389275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项目模板问题：</a:t>
            </a:r>
            <a:endParaRPr lang="en-US" altLang="zh-CN" sz="10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2563" indent="-182563">
              <a:lnSpc>
                <a:spcPct val="150000"/>
              </a:lnSpc>
              <a:buFont typeface="+mj-lt"/>
              <a:buAutoNum type="arabicPeriod"/>
            </a:pP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创建问题：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6700" lvl="1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8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8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，填写问题</a:t>
            </a: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创建表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单，完成创建。</a:t>
            </a:r>
            <a:endParaRPr lang="en-US" altLang="zh-CN" sz="8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6700" lvl="1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在项目模板主界面，选择项目任务，点击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创建问题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，填写问题信息并选择问题回复后点击完成。</a:t>
            </a:r>
            <a:endParaRPr lang="en-US" altLang="zh-CN" sz="8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给问题分配任务：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6700" lvl="1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en-US" altLang="zh-CN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分配任务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选择任务和对应问题回答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en-US" altLang="zh-CN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TRUE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en-US" altLang="zh-CN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FALSE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，点击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分派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，完成分配任务。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6700" lvl="1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WBS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中，选择项目任务，点击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8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分派问题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，在弹窗中选择某个问题和问题回答，点击完成分派。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635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使用问题：从模板创建项目时，在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栏中选择对应问题的回复即可。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93"/>
          <p:cNvSpPr/>
          <p:nvPr/>
        </p:nvSpPr>
        <p:spPr>
          <a:xfrm>
            <a:off x="6789854" y="888295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r="38975" b="60907"/>
          <a:stretch/>
        </p:blipFill>
        <p:spPr>
          <a:xfrm>
            <a:off x="2803064" y="3358674"/>
            <a:ext cx="2305615" cy="1159885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237" y="996633"/>
            <a:ext cx="1184068" cy="1983248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11" name="矩形 10"/>
          <p:cNvSpPr/>
          <p:nvPr/>
        </p:nvSpPr>
        <p:spPr>
          <a:xfrm>
            <a:off x="1851078" y="1642976"/>
            <a:ext cx="523822" cy="11597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139078" y="1483506"/>
            <a:ext cx="161078" cy="13772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曲线连接符 13"/>
          <p:cNvCxnSpPr>
            <a:stCxn id="11" idx="3"/>
            <a:endCxn id="6" idx="1"/>
          </p:cNvCxnSpPr>
          <p:nvPr/>
        </p:nvCxnSpPr>
        <p:spPr>
          <a:xfrm>
            <a:off x="2374900" y="1700963"/>
            <a:ext cx="2179337" cy="28729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0216" y="2486317"/>
            <a:ext cx="1380002" cy="2019852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21" name="矩形 20"/>
          <p:cNvSpPr/>
          <p:nvPr/>
        </p:nvSpPr>
        <p:spPr>
          <a:xfrm>
            <a:off x="1851078" y="1909925"/>
            <a:ext cx="523822" cy="11597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曲线连接符 24"/>
          <p:cNvCxnSpPr>
            <a:stCxn id="21" idx="3"/>
            <a:endCxn id="15" idx="0"/>
          </p:cNvCxnSpPr>
          <p:nvPr/>
        </p:nvCxnSpPr>
        <p:spPr>
          <a:xfrm>
            <a:off x="2374900" y="1967912"/>
            <a:ext cx="3555317" cy="518405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024230" y="2912976"/>
            <a:ext cx="351170" cy="34457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831874" y="3821018"/>
            <a:ext cx="1116011" cy="23519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92"/>
          <p:cNvSpPr/>
          <p:nvPr/>
        </p:nvSpPr>
        <p:spPr>
          <a:xfrm>
            <a:off x="755798" y="3346284"/>
            <a:ext cx="1925280" cy="1172275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项目模板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en-US" altLang="zh-CN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Question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8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用户</a:t>
            </a:r>
            <a:r>
              <a:rPr lang="zh-CN" altLang="en-US" sz="8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使用模板创建不同项目时，某些任务不能同时适用多个项目，可在模板中对这些任务设定问题，当通过模板创建项目时，使用问题回复来确认某些任务是否适用此新建项目。</a:t>
            </a:r>
            <a:endParaRPr lang="en-US" altLang="zh-CN" sz="8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曲线连接符 32"/>
          <p:cNvCxnSpPr>
            <a:stCxn id="27" idx="1"/>
            <a:endCxn id="34" idx="3"/>
          </p:cNvCxnSpPr>
          <p:nvPr/>
        </p:nvCxnSpPr>
        <p:spPr>
          <a:xfrm rot="10800000">
            <a:off x="4389114" y="2614905"/>
            <a:ext cx="1635117" cy="470359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898651" y="2457319"/>
            <a:ext cx="2490462" cy="31517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曲线连接符 35"/>
          <p:cNvCxnSpPr>
            <a:stCxn id="34" idx="2"/>
            <a:endCxn id="30" idx="0"/>
          </p:cNvCxnSpPr>
          <p:nvPr/>
        </p:nvCxnSpPr>
        <p:spPr>
          <a:xfrm rot="16200000" flipH="1">
            <a:off x="2742617" y="3173754"/>
            <a:ext cx="1048529" cy="24599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1586684" y="1592963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1595336" y="1880257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602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/>
              <a:t>创建流程</a:t>
            </a:r>
            <a:r>
              <a:rPr lang="zh-CN" altLang="en-US" sz="1200" dirty="0" smtClean="0"/>
              <a:t>模板</a:t>
            </a:r>
            <a:endParaRPr lang="zh-CN" altLang="en-US" sz="1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流程模板管理</a:t>
            </a:r>
            <a:endParaRPr lang="zh-CN" altLang="en-US" dirty="0"/>
          </a:p>
        </p:txBody>
      </p:sp>
      <p:sp>
        <p:nvSpPr>
          <p:cNvPr id="7" name="矩形 92"/>
          <p:cNvSpPr/>
          <p:nvPr/>
        </p:nvSpPr>
        <p:spPr>
          <a:xfrm>
            <a:off x="6805108" y="1325599"/>
            <a:ext cx="2079821" cy="2865013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新建流程模板：</a:t>
            </a:r>
            <a:endParaRPr lang="en-US" altLang="zh-CN" sz="10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协作和批准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流程模板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新建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，填写流程模板表单，点击下一步。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93"/>
          <p:cNvSpPr/>
          <p:nvPr/>
        </p:nvSpPr>
        <p:spPr>
          <a:xfrm>
            <a:off x="6805108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8" y="1097000"/>
            <a:ext cx="5907965" cy="2312950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16" name="矩形 15"/>
          <p:cNvSpPr/>
          <p:nvPr/>
        </p:nvSpPr>
        <p:spPr>
          <a:xfrm>
            <a:off x="755796" y="1597851"/>
            <a:ext cx="1015853" cy="19284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932135" y="1289880"/>
            <a:ext cx="284809" cy="19840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206" y="1842977"/>
            <a:ext cx="1854558" cy="2347635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cxnSp>
        <p:nvCxnSpPr>
          <p:cNvPr id="20" name="曲线连接符 19"/>
          <p:cNvCxnSpPr>
            <a:stCxn id="16" idx="0"/>
          </p:cNvCxnSpPr>
          <p:nvPr/>
        </p:nvCxnSpPr>
        <p:spPr>
          <a:xfrm rot="5400000" flipH="1" flipV="1">
            <a:off x="1493544" y="1159260"/>
            <a:ext cx="208771" cy="66841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/>
          <p:cNvCxnSpPr>
            <a:stCxn id="17" idx="3"/>
          </p:cNvCxnSpPr>
          <p:nvPr/>
        </p:nvCxnSpPr>
        <p:spPr>
          <a:xfrm>
            <a:off x="2216944" y="1389081"/>
            <a:ext cx="2592262" cy="1627713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507229" y="1597851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91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创建流程模板</a:t>
            </a:r>
            <a:endParaRPr lang="zh-CN" altLang="en-US" sz="1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55798" y="223163"/>
            <a:ext cx="7884654" cy="374073"/>
          </a:xfrm>
        </p:spPr>
        <p:txBody>
          <a:bodyPr/>
          <a:lstStyle/>
          <a:p>
            <a:r>
              <a:rPr lang="zh-CN" altLang="en-US" dirty="0" smtClean="0"/>
              <a:t>流程模板管理</a:t>
            </a:r>
            <a:endParaRPr lang="zh-CN" altLang="en-US" dirty="0"/>
          </a:p>
        </p:txBody>
      </p:sp>
      <p:sp>
        <p:nvSpPr>
          <p:cNvPr id="7" name="矩形 92"/>
          <p:cNvSpPr/>
          <p:nvPr/>
        </p:nvSpPr>
        <p:spPr>
          <a:xfrm>
            <a:off x="6805108" y="1325599"/>
            <a:ext cx="2079821" cy="3114713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，添加流程模板成员：个人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组织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角色。</a:t>
            </a:r>
            <a:endParaRPr lang="en-US" altLang="zh-CN" sz="10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0975" indent="-180975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定义流程模板任务：点击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添加</a:t>
            </a:r>
            <a:r>
              <a:rPr lang="en-US" altLang="zh-CN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b="1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移除任务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，流程创建后可在任务中修改流程模板任务，任务创建后，点击下一步完成创建。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0975" indent="-180975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创建完成后，须将流程模板的生命周期状态提升为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活动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才能使用。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900" i="1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流程任务编辑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900" dirty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指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用户在使用流程模板时，对模板中已定义的任务的修改权限。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93"/>
          <p:cNvSpPr/>
          <p:nvPr/>
        </p:nvSpPr>
        <p:spPr>
          <a:xfrm>
            <a:off x="6805108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8" y="1097000"/>
            <a:ext cx="2837586" cy="1672252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340" y="2947586"/>
            <a:ext cx="4819650" cy="1492726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502" y="618735"/>
            <a:ext cx="2455488" cy="2150517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17" name="矩形 16"/>
          <p:cNvSpPr/>
          <p:nvPr/>
        </p:nvSpPr>
        <p:spPr>
          <a:xfrm>
            <a:off x="2784833" y="2565256"/>
            <a:ext cx="409217" cy="20399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984203" y="721952"/>
            <a:ext cx="219498" cy="10723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984453" y="2650869"/>
            <a:ext cx="219498" cy="10723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721942" y="3802834"/>
            <a:ext cx="905297" cy="15956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757403" y="2985737"/>
            <a:ext cx="287548" cy="13211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曲线连接符 4"/>
          <p:cNvCxnSpPr>
            <a:stCxn id="17" idx="3"/>
            <a:endCxn id="18" idx="1"/>
          </p:cNvCxnSpPr>
          <p:nvPr/>
        </p:nvCxnSpPr>
        <p:spPr>
          <a:xfrm flipV="1">
            <a:off x="3194050" y="775570"/>
            <a:ext cx="790153" cy="1891684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>
            <a:stCxn id="19" idx="2"/>
          </p:cNvCxnSpPr>
          <p:nvPr/>
        </p:nvCxnSpPr>
        <p:spPr>
          <a:xfrm rot="5400000">
            <a:off x="5731184" y="2708851"/>
            <a:ext cx="313765" cy="412273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25"/>
          <p:cNvCxnSpPr>
            <a:stCxn id="20" idx="3"/>
            <a:endCxn id="21" idx="2"/>
          </p:cNvCxnSpPr>
          <p:nvPr/>
        </p:nvCxnSpPr>
        <p:spPr>
          <a:xfrm flipV="1">
            <a:off x="2627239" y="3117850"/>
            <a:ext cx="1273938" cy="764767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802095" y="1330549"/>
            <a:ext cx="391706" cy="17122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02095" y="1847511"/>
            <a:ext cx="2391954" cy="50951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曲线连接符 32"/>
          <p:cNvCxnSpPr>
            <a:stCxn id="30" idx="2"/>
            <a:endCxn id="31" idx="0"/>
          </p:cNvCxnSpPr>
          <p:nvPr/>
        </p:nvCxnSpPr>
        <p:spPr>
          <a:xfrm rot="16200000" flipH="1">
            <a:off x="1325143" y="1174582"/>
            <a:ext cx="345734" cy="1000124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526723" y="1308163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3749152" y="577770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1366966" y="2914987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427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显示目前用户需要处理的流程任务和项目任务</a:t>
            </a:r>
            <a:endParaRPr lang="zh-CN" altLang="en-US" sz="1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个人任务</a:t>
            </a:r>
            <a:endParaRPr lang="zh-CN" altLang="en-US" dirty="0"/>
          </a:p>
        </p:txBody>
      </p:sp>
      <p:sp>
        <p:nvSpPr>
          <p:cNvPr id="7" name="矩形 92"/>
          <p:cNvSpPr/>
          <p:nvPr/>
        </p:nvSpPr>
        <p:spPr>
          <a:xfrm>
            <a:off x="6805108" y="1325599"/>
            <a:ext cx="2079821" cy="2470151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任务操作：</a:t>
            </a:r>
            <a:endParaRPr lang="en-US" altLang="zh-CN" sz="10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协作和批准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显示与用户相关的所有任务，包括流程任务和项目任务。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完成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拒绝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大量批准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，用于完成任务，退回任务，批准复核状态的任务。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r>
              <a:rPr lang="en-US" altLang="zh-CN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小三角，按状态筛选任务。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93"/>
          <p:cNvSpPr/>
          <p:nvPr/>
        </p:nvSpPr>
        <p:spPr>
          <a:xfrm>
            <a:off x="6805108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8" y="1097000"/>
            <a:ext cx="5702329" cy="2698750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10" name="矩形 9"/>
          <p:cNvSpPr/>
          <p:nvPr/>
        </p:nvSpPr>
        <p:spPr>
          <a:xfrm>
            <a:off x="851993" y="2539184"/>
            <a:ext cx="799008" cy="13416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747197" y="2062934"/>
            <a:ext cx="4710930" cy="163276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曲线连接符 12"/>
          <p:cNvCxnSpPr>
            <a:stCxn id="10" idx="3"/>
            <a:endCxn id="11" idx="1"/>
          </p:cNvCxnSpPr>
          <p:nvPr/>
        </p:nvCxnSpPr>
        <p:spPr>
          <a:xfrm>
            <a:off x="1651001" y="2606267"/>
            <a:ext cx="96196" cy="27305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747197" y="1563752"/>
            <a:ext cx="526103" cy="22613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295" y="1607487"/>
            <a:ext cx="1146018" cy="868907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17" name="矩形 16"/>
          <p:cNvSpPr/>
          <p:nvPr/>
        </p:nvSpPr>
        <p:spPr>
          <a:xfrm>
            <a:off x="2878295" y="1601852"/>
            <a:ext cx="277658" cy="14950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79895" y="2498267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1507904" y="1535361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2860760" y="1366240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161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836" y="3199429"/>
            <a:ext cx="2775633" cy="1234631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56" y="1096889"/>
            <a:ext cx="3283579" cy="1047636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16" y="2238819"/>
            <a:ext cx="2696834" cy="2195241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创建流程后，需要创建</a:t>
            </a:r>
            <a:r>
              <a:rPr lang="zh-CN" altLang="en-US" sz="1200" dirty="0"/>
              <a:t>流程</a:t>
            </a:r>
            <a:r>
              <a:rPr lang="zh-CN" altLang="en-US" sz="1200" dirty="0" smtClean="0"/>
              <a:t>任务，并为流程任务指定人员。</a:t>
            </a:r>
            <a:endParaRPr lang="zh-CN" altLang="en-US" sz="1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流程管理</a:t>
            </a:r>
            <a:endParaRPr lang="zh-CN" altLang="en-US" dirty="0"/>
          </a:p>
        </p:txBody>
      </p:sp>
      <p:sp>
        <p:nvSpPr>
          <p:cNvPr id="7" name="矩形 92"/>
          <p:cNvSpPr/>
          <p:nvPr/>
        </p:nvSpPr>
        <p:spPr>
          <a:xfrm>
            <a:off x="6805108" y="1325599"/>
            <a:ext cx="2079821" cy="3108461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添加流程任务：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编辑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，在弹窗中添加流程任务。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编辑任务参数：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5113" lvl="1" indent="-87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：任务被分配人采取的操作。创建流程时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流程基本目的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选择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标准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时，此处有三个选项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批准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复核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通知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5113" lvl="1" indent="-87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指令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：对任务前后排序，选择相同序号时在下一步中选择是否需要同时审核通过；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5113" lvl="1" indent="-87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设置分派人</a:t>
            </a:r>
            <a:endParaRPr lang="en-US" altLang="zh-CN" sz="900" b="1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65113" lvl="1" indent="-87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设置到期日期和时间</a:t>
            </a:r>
            <a:endParaRPr lang="en-US" altLang="zh-CN" sz="900" b="1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65100" indent="-1651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点击完成</a:t>
            </a:r>
            <a:endParaRPr lang="en-US" altLang="zh-CN" sz="900" dirty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93"/>
          <p:cNvSpPr/>
          <p:nvPr/>
        </p:nvSpPr>
        <p:spPr>
          <a:xfrm>
            <a:off x="6805108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65154" y="1708782"/>
            <a:ext cx="817596" cy="10731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曲线连接符 18"/>
          <p:cNvCxnSpPr>
            <a:stCxn id="24" idx="3"/>
            <a:endCxn id="36" idx="0"/>
          </p:cNvCxnSpPr>
          <p:nvPr/>
        </p:nvCxnSpPr>
        <p:spPr>
          <a:xfrm flipH="1">
            <a:off x="919296" y="1453462"/>
            <a:ext cx="969035" cy="914231"/>
          </a:xfrm>
          <a:prstGeom prst="curvedConnector4">
            <a:avLst>
              <a:gd name="adj1" fmla="val -23590"/>
              <a:gd name="adj2" fmla="val 537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720162" y="1385304"/>
            <a:ext cx="168169" cy="13631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曲线连接符 17"/>
          <p:cNvCxnSpPr>
            <a:stCxn id="12" idx="0"/>
            <a:endCxn id="24" idx="1"/>
          </p:cNvCxnSpPr>
          <p:nvPr/>
        </p:nvCxnSpPr>
        <p:spPr>
          <a:xfrm rot="5400000" flipH="1" flipV="1">
            <a:off x="1369397" y="1358017"/>
            <a:ext cx="255320" cy="44621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56" y="2368137"/>
            <a:ext cx="780782" cy="441312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36" name="矩形 35"/>
          <p:cNvSpPr/>
          <p:nvPr/>
        </p:nvSpPr>
        <p:spPr>
          <a:xfrm>
            <a:off x="814654" y="2367693"/>
            <a:ext cx="209283" cy="873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817811" y="2452586"/>
            <a:ext cx="753814" cy="967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曲线连接符 42"/>
          <p:cNvCxnSpPr>
            <a:stCxn id="6" idx="3"/>
            <a:endCxn id="47" idx="1"/>
          </p:cNvCxnSpPr>
          <p:nvPr/>
        </p:nvCxnSpPr>
        <p:spPr>
          <a:xfrm>
            <a:off x="3498850" y="3336440"/>
            <a:ext cx="319986" cy="48030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3826714" y="3887661"/>
            <a:ext cx="131822" cy="20809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5522164" y="3874961"/>
            <a:ext cx="446836" cy="11283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曲线连接符 52"/>
          <p:cNvCxnSpPr>
            <a:stCxn id="51" idx="3"/>
            <a:endCxn id="52" idx="1"/>
          </p:cNvCxnSpPr>
          <p:nvPr/>
        </p:nvCxnSpPr>
        <p:spPr>
          <a:xfrm flipV="1">
            <a:off x="3958536" y="3931381"/>
            <a:ext cx="1563628" cy="6032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61524" y="3493294"/>
            <a:ext cx="231482" cy="15716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曲线连接符 58"/>
          <p:cNvCxnSpPr>
            <a:stCxn id="57" idx="3"/>
            <a:endCxn id="51" idx="1"/>
          </p:cNvCxnSpPr>
          <p:nvPr/>
        </p:nvCxnSpPr>
        <p:spPr>
          <a:xfrm>
            <a:off x="1193006" y="3571875"/>
            <a:ext cx="2633708" cy="419831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520367" y="3210982"/>
            <a:ext cx="408071" cy="10080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543339" y="1096889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536656" y="2333362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3709489" y="3051935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478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409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90" y="1090236"/>
            <a:ext cx="5005315" cy="1571366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/>
              <a:t>创建讨论和讨论的回复</a:t>
            </a:r>
            <a:endParaRPr lang="zh-CN" altLang="en-US" sz="1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讨论管理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833710" y="1117069"/>
            <a:ext cx="502296" cy="15329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34379" y="1290167"/>
            <a:ext cx="282427" cy="20525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88" y="2406908"/>
            <a:ext cx="1202965" cy="1988795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101" y="2406908"/>
            <a:ext cx="2718981" cy="1988795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16" name="矩形 92"/>
          <p:cNvSpPr/>
          <p:nvPr/>
        </p:nvSpPr>
        <p:spPr>
          <a:xfrm>
            <a:off x="6871369" y="1325599"/>
            <a:ext cx="2079821" cy="3053554"/>
          </a:xfrm>
          <a:prstGeom prst="rect">
            <a:avLst/>
          </a:prstGeom>
          <a:noFill/>
          <a:ln w="9525">
            <a:solidFill>
              <a:srgbClr val="005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讨论管理：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9388" indent="-179388">
              <a:lnSpc>
                <a:spcPct val="150000"/>
              </a:lnSpc>
              <a:buFont typeface="+mj-lt"/>
              <a:buAutoNum type="arabicPeriod"/>
              <a:tabLst>
                <a:tab pos="179388" algn="l"/>
              </a:tabLst>
            </a:pPr>
            <a:r>
              <a:rPr lang="zh-CN" altLang="en-US" sz="900" b="1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新建讨论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：在项目中点击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协作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讨论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，列表中显示所有项目中的讨论。点击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操作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】-【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创建公共讨论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】/【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创建私人讨论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，填写表单内容，点击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完成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创建。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9388" indent="-179388">
              <a:lnSpc>
                <a:spcPct val="150000"/>
              </a:lnSpc>
              <a:buFont typeface="+mj-lt"/>
              <a:buAutoNum type="arabicPeriod"/>
              <a:tabLst>
                <a:tab pos="179388" algn="l"/>
              </a:tabLst>
            </a:pPr>
            <a:r>
              <a:rPr lang="zh-CN" altLang="en-US" sz="900" b="1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讨论回复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：在讨论界面，点击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公共回复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】/【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私人回复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，回复讨论内容。点击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附件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，为回复添加附件内容。</a:t>
            </a:r>
            <a:endParaRPr lang="en-US" altLang="zh-CN" sz="9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9388" indent="-179388">
              <a:lnSpc>
                <a:spcPct val="150000"/>
              </a:lnSpc>
              <a:buFont typeface="+mj-lt"/>
              <a:buAutoNum type="arabicPeriod"/>
              <a:tabLst>
                <a:tab pos="179388" algn="l"/>
              </a:tabLst>
            </a:pP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讨论内容会以邮件形式发送并提醒用户，所有参与过的讨论都会显示在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协作和批准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讨论</a:t>
            </a:r>
            <a:r>
              <a:rPr lang="en-US" altLang="zh-CN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900" dirty="0" smtClean="0">
                <a:solidFill>
                  <a:srgbClr val="005386"/>
                </a:solidFill>
                <a:latin typeface="微软雅黑" pitchFamily="34" charset="-122"/>
                <a:ea typeface="微软雅黑" pitchFamily="34" charset="-122"/>
              </a:rPr>
              <a:t>中。</a:t>
            </a: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9388" indent="-179388">
              <a:lnSpc>
                <a:spcPct val="150000"/>
              </a:lnSpc>
              <a:buFont typeface="+mj-lt"/>
              <a:buAutoNum type="arabicPeriod"/>
              <a:tabLst>
                <a:tab pos="179388" algn="l"/>
              </a:tabLst>
            </a:pPr>
            <a:endParaRPr lang="en-US" altLang="zh-CN" sz="1000" dirty="0" smtClean="0">
              <a:solidFill>
                <a:srgbClr val="00538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93"/>
          <p:cNvSpPr/>
          <p:nvPr/>
        </p:nvSpPr>
        <p:spPr>
          <a:xfrm>
            <a:off x="6871369" y="1097000"/>
            <a:ext cx="2079822" cy="228600"/>
          </a:xfrm>
          <a:prstGeom prst="rect">
            <a:avLst/>
          </a:prstGeom>
          <a:solidFill>
            <a:srgbClr val="00538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操作说明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72479" y="1535670"/>
            <a:ext cx="699146" cy="3050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曲线连接符 7"/>
          <p:cNvCxnSpPr>
            <a:stCxn id="18" idx="3"/>
            <a:endCxn id="5" idx="1"/>
          </p:cNvCxnSpPr>
          <p:nvPr/>
        </p:nvCxnSpPr>
        <p:spPr>
          <a:xfrm flipH="1">
            <a:off x="1051788" y="1688188"/>
            <a:ext cx="519837" cy="1713118"/>
          </a:xfrm>
          <a:prstGeom prst="curvedConnector5">
            <a:avLst>
              <a:gd name="adj1" fmla="val -43975"/>
              <a:gd name="adj2" fmla="val 25428"/>
              <a:gd name="adj3" fmla="val 1439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9"/>
          <p:cNvCxnSpPr>
            <a:stCxn id="5" idx="3"/>
            <a:endCxn id="7" idx="1"/>
          </p:cNvCxnSpPr>
          <p:nvPr/>
        </p:nvCxnSpPr>
        <p:spPr>
          <a:xfrm>
            <a:off x="2254753" y="3401306"/>
            <a:ext cx="639348" cy="1270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771317" y="2765793"/>
            <a:ext cx="250825" cy="14635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628904" y="3108693"/>
            <a:ext cx="864726" cy="9555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592" y="117835"/>
            <a:ext cx="3836574" cy="1390650"/>
          </a:xfrm>
          <a:prstGeom prst="rect">
            <a:avLst/>
          </a:prstGeom>
          <a:ln>
            <a:solidFill>
              <a:srgbClr val="005386"/>
            </a:solidFill>
            <a:prstDash val="dash"/>
          </a:ln>
          <a:effectLst/>
        </p:spPr>
      </p:pic>
      <p:sp>
        <p:nvSpPr>
          <p:cNvPr id="24" name="椭圆 23"/>
          <p:cNvSpPr/>
          <p:nvPr/>
        </p:nvSpPr>
        <p:spPr>
          <a:xfrm>
            <a:off x="591789" y="1508485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3513040" y="2730971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2777592" y="44225"/>
            <a:ext cx="216000" cy="216000"/>
          </a:xfrm>
          <a:prstGeom prst="ellipse">
            <a:avLst/>
          </a:prstGeom>
          <a:solidFill>
            <a:srgbClr val="005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757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13" y="2499753"/>
            <a:ext cx="6410325" cy="37147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755798" y="692223"/>
            <a:ext cx="7884654" cy="254972"/>
          </a:xfrm>
        </p:spPr>
        <p:txBody>
          <a:bodyPr/>
          <a:lstStyle/>
          <a:p>
            <a:r>
              <a:rPr lang="zh-CN" altLang="en-US" sz="1200" dirty="0" smtClean="0">
                <a:latin typeface="+mj-ea"/>
                <a:ea typeface="+mj-ea"/>
              </a:rPr>
              <a:t>基本操作菜单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工具栏菜单</a:t>
            </a:r>
            <a:endParaRPr lang="zh-CN" altLang="en-US" dirty="0"/>
          </a:p>
        </p:txBody>
      </p:sp>
      <p:sp>
        <p:nvSpPr>
          <p:cNvPr id="5" name="五边形 4"/>
          <p:cNvSpPr/>
          <p:nvPr/>
        </p:nvSpPr>
        <p:spPr>
          <a:xfrm>
            <a:off x="1564304" y="3180500"/>
            <a:ext cx="841076" cy="350937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+mj-ea"/>
                <a:ea typeface="+mj-ea"/>
              </a:rPr>
              <a:t>打开新窗口</a:t>
            </a:r>
            <a:endParaRPr lang="zh-CN" altLang="en-US" sz="800" dirty="0">
              <a:latin typeface="+mj-ea"/>
              <a:ea typeface="+mj-ea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2405380" y="3180500"/>
            <a:ext cx="841076" cy="350937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+mj-ea"/>
                <a:ea typeface="+mj-ea"/>
              </a:rPr>
              <a:t>展开</a:t>
            </a:r>
            <a:r>
              <a:rPr lang="en-US" altLang="zh-CN" sz="800" dirty="0" smtClean="0">
                <a:latin typeface="+mj-ea"/>
                <a:ea typeface="+mj-ea"/>
              </a:rPr>
              <a:t>/</a:t>
            </a:r>
            <a:r>
              <a:rPr lang="zh-CN" altLang="en-US" sz="800" dirty="0" smtClean="0">
                <a:latin typeface="+mj-ea"/>
                <a:ea typeface="+mj-ea"/>
              </a:rPr>
              <a:t>收起树</a:t>
            </a:r>
            <a:endParaRPr lang="zh-CN" altLang="en-US" sz="800" dirty="0"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19717" y="2511779"/>
            <a:ext cx="352275" cy="31270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曲线连接符 17"/>
          <p:cNvCxnSpPr>
            <a:stCxn id="17" idx="2"/>
            <a:endCxn id="5" idx="0"/>
          </p:cNvCxnSpPr>
          <p:nvPr/>
        </p:nvCxnSpPr>
        <p:spPr>
          <a:xfrm rot="16200000" flipH="1">
            <a:off x="1668471" y="2951863"/>
            <a:ext cx="356020" cy="101253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014915" y="2521951"/>
            <a:ext cx="737834" cy="31270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曲线连接符 20"/>
          <p:cNvCxnSpPr>
            <a:stCxn id="19" idx="2"/>
            <a:endCxn id="16" idx="0"/>
          </p:cNvCxnSpPr>
          <p:nvPr/>
        </p:nvCxnSpPr>
        <p:spPr>
          <a:xfrm rot="16200000" flipH="1">
            <a:off x="2388084" y="2830400"/>
            <a:ext cx="345848" cy="3543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1541168" y="3681998"/>
            <a:ext cx="711879" cy="86177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000" dirty="0" smtClean="0">
                <a:solidFill>
                  <a:srgbClr val="005386"/>
                </a:solidFill>
              </a:rPr>
              <a:t>点击从新窗口打开此页内容。</a:t>
            </a:r>
            <a:endParaRPr lang="zh-CN" altLang="en-US" sz="1000" dirty="0">
              <a:solidFill>
                <a:srgbClr val="005386"/>
              </a:solidFill>
            </a:endParaRPr>
          </a:p>
        </p:txBody>
      </p:sp>
      <p:cxnSp>
        <p:nvCxnSpPr>
          <p:cNvPr id="73" name="直接连接符 72"/>
          <p:cNvCxnSpPr>
            <a:stCxn id="5" idx="2"/>
            <a:endCxn id="69" idx="0"/>
          </p:cNvCxnSpPr>
          <p:nvPr/>
        </p:nvCxnSpPr>
        <p:spPr>
          <a:xfrm>
            <a:off x="1897108" y="3531437"/>
            <a:ext cx="0" cy="150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16" idx="2"/>
          </p:cNvCxnSpPr>
          <p:nvPr/>
        </p:nvCxnSpPr>
        <p:spPr>
          <a:xfrm>
            <a:off x="2738184" y="3531437"/>
            <a:ext cx="0" cy="150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2382244" y="3681998"/>
            <a:ext cx="711879" cy="86177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000" dirty="0" smtClean="0">
                <a:solidFill>
                  <a:srgbClr val="005386"/>
                </a:solidFill>
              </a:rPr>
              <a:t>左右按钮为全部展开，右边为部分展开</a:t>
            </a:r>
            <a:endParaRPr lang="zh-CN" altLang="en-US" sz="1000" dirty="0">
              <a:solidFill>
                <a:srgbClr val="005386"/>
              </a:solidFill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3374458" y="872518"/>
            <a:ext cx="2122994" cy="1980317"/>
            <a:chOff x="3374458" y="872518"/>
            <a:chExt cx="2122994" cy="1980317"/>
          </a:xfrm>
        </p:grpSpPr>
        <p:sp>
          <p:nvSpPr>
            <p:cNvPr id="36" name="矩形 35"/>
            <p:cNvSpPr/>
            <p:nvPr/>
          </p:nvSpPr>
          <p:spPr>
            <a:xfrm>
              <a:off x="3374458" y="2521948"/>
              <a:ext cx="970073" cy="31270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五边形 36"/>
            <p:cNvSpPr/>
            <p:nvPr/>
          </p:nvSpPr>
          <p:spPr>
            <a:xfrm>
              <a:off x="3815300" y="1798419"/>
              <a:ext cx="841076" cy="350937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>
                  <a:latin typeface="+mj-ea"/>
                  <a:ea typeface="+mj-ea"/>
                </a:rPr>
                <a:t>视图及显示模式</a:t>
              </a:r>
            </a:p>
          </p:txBody>
        </p:sp>
        <p:sp>
          <p:nvSpPr>
            <p:cNvPr id="38" name="五边形 37"/>
            <p:cNvSpPr/>
            <p:nvPr/>
          </p:nvSpPr>
          <p:spPr>
            <a:xfrm>
              <a:off x="4656376" y="1800455"/>
              <a:ext cx="841076" cy="350937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>
                  <a:latin typeface="+mj-ea"/>
                  <a:ea typeface="+mj-ea"/>
                </a:rPr>
                <a:t>折起</a:t>
              </a:r>
              <a:r>
                <a:rPr lang="en-US" altLang="zh-CN" sz="800" dirty="0">
                  <a:latin typeface="+mj-ea"/>
                  <a:ea typeface="+mj-ea"/>
                </a:rPr>
                <a:t>/</a:t>
              </a:r>
              <a:r>
                <a:rPr lang="zh-CN" altLang="en-US" sz="800" dirty="0">
                  <a:latin typeface="+mj-ea"/>
                  <a:ea typeface="+mj-ea"/>
                </a:rPr>
                <a:t>展开</a:t>
              </a:r>
            </a:p>
          </p:txBody>
        </p:sp>
        <p:cxnSp>
          <p:nvCxnSpPr>
            <p:cNvPr id="45" name="曲线连接符 44"/>
            <p:cNvCxnSpPr>
              <a:stCxn id="36" idx="0"/>
              <a:endCxn id="37" idx="2"/>
            </p:cNvCxnSpPr>
            <p:nvPr/>
          </p:nvCxnSpPr>
          <p:spPr>
            <a:xfrm rot="5400000" flipH="1" flipV="1">
              <a:off x="3817503" y="2191348"/>
              <a:ext cx="372592" cy="288609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/>
            <p:cNvSpPr/>
            <p:nvPr/>
          </p:nvSpPr>
          <p:spPr>
            <a:xfrm>
              <a:off x="4383701" y="2529964"/>
              <a:ext cx="304883" cy="3228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1" name="曲线连接符 50"/>
            <p:cNvCxnSpPr>
              <a:stCxn id="47" idx="0"/>
              <a:endCxn id="38" idx="2"/>
            </p:cNvCxnSpPr>
            <p:nvPr/>
          </p:nvCxnSpPr>
          <p:spPr>
            <a:xfrm rot="5400000" flipH="1" flipV="1">
              <a:off x="4573375" y="2114160"/>
              <a:ext cx="378572" cy="453037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本框 90"/>
            <p:cNvSpPr txBox="1"/>
            <p:nvPr/>
          </p:nvSpPr>
          <p:spPr>
            <a:xfrm>
              <a:off x="3802993" y="872518"/>
              <a:ext cx="690222" cy="78765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defTabSz="180000"/>
              <a:r>
                <a:rPr lang="zh-CN" altLang="en-US" sz="900" dirty="0" smtClean="0">
                  <a:solidFill>
                    <a:srgbClr val="005386"/>
                  </a:solidFill>
                </a:rPr>
                <a:t>自定义列表视图；</a:t>
              </a:r>
              <a:endParaRPr lang="en-US" altLang="zh-CN" sz="900" dirty="0" smtClean="0">
                <a:solidFill>
                  <a:srgbClr val="005386"/>
                </a:solidFill>
              </a:endParaRPr>
            </a:p>
            <a:p>
              <a:pPr defTabSz="180000"/>
              <a:r>
                <a:rPr lang="zh-CN" altLang="en-US" sz="900" dirty="0" smtClean="0">
                  <a:solidFill>
                    <a:srgbClr val="005386"/>
                  </a:solidFill>
                </a:rPr>
                <a:t>详细信息和缩略图显示模式</a:t>
              </a:r>
              <a:endParaRPr lang="en-US" altLang="zh-CN" sz="900" dirty="0" smtClean="0">
                <a:solidFill>
                  <a:srgbClr val="005386"/>
                </a:solidFill>
              </a:endParaRPr>
            </a:p>
          </p:txBody>
        </p:sp>
        <p:cxnSp>
          <p:nvCxnSpPr>
            <p:cNvPr id="95" name="直接连接符 94"/>
            <p:cNvCxnSpPr>
              <a:stCxn id="37" idx="0"/>
              <a:endCxn id="91" idx="2"/>
            </p:cNvCxnSpPr>
            <p:nvPr/>
          </p:nvCxnSpPr>
          <p:spPr>
            <a:xfrm flipV="1">
              <a:off x="4148104" y="1660175"/>
              <a:ext cx="0" cy="13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文本框 95"/>
            <p:cNvSpPr txBox="1"/>
            <p:nvPr/>
          </p:nvSpPr>
          <p:spPr>
            <a:xfrm>
              <a:off x="4641625" y="872518"/>
              <a:ext cx="690222" cy="78765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defTabSz="180000"/>
              <a:r>
                <a:rPr lang="zh-CN" altLang="en-US" sz="900" dirty="0" smtClean="0">
                  <a:solidFill>
                    <a:srgbClr val="005386"/>
                  </a:solidFill>
                </a:rPr>
                <a:t>折起：表中内容会根据列宽自动换行</a:t>
              </a:r>
              <a:endParaRPr lang="en-US" altLang="zh-CN" sz="900" dirty="0" smtClean="0">
                <a:solidFill>
                  <a:srgbClr val="005386"/>
                </a:solidFill>
              </a:endParaRPr>
            </a:p>
          </p:txBody>
        </p:sp>
        <p:cxnSp>
          <p:nvCxnSpPr>
            <p:cNvPr id="98" name="直接连接符 97"/>
            <p:cNvCxnSpPr>
              <a:stCxn id="38" idx="0"/>
              <a:endCxn id="96" idx="2"/>
            </p:cNvCxnSpPr>
            <p:nvPr/>
          </p:nvCxnSpPr>
          <p:spPr>
            <a:xfrm flipH="1" flipV="1">
              <a:off x="4986736" y="1660175"/>
              <a:ext cx="2444" cy="1402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组合 123"/>
          <p:cNvGrpSpPr/>
          <p:nvPr/>
        </p:nvGrpSpPr>
        <p:grpSpPr>
          <a:xfrm>
            <a:off x="4933392" y="2504157"/>
            <a:ext cx="2574284" cy="2039615"/>
            <a:chOff x="4933392" y="2504157"/>
            <a:chExt cx="2574284" cy="2039615"/>
          </a:xfrm>
        </p:grpSpPr>
        <p:sp>
          <p:nvSpPr>
            <p:cNvPr id="39" name="五边形 38"/>
            <p:cNvSpPr/>
            <p:nvPr/>
          </p:nvSpPr>
          <p:spPr>
            <a:xfrm>
              <a:off x="4956528" y="3183484"/>
              <a:ext cx="841076" cy="350937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 smtClean="0">
                  <a:latin typeface="+mj-ea"/>
                  <a:ea typeface="+mj-ea"/>
                </a:rPr>
                <a:t>最近访问</a:t>
              </a:r>
              <a:endParaRPr lang="zh-CN" altLang="en-US" sz="800" dirty="0">
                <a:latin typeface="+mj-ea"/>
                <a:ea typeface="+mj-ea"/>
              </a:endParaRPr>
            </a:p>
          </p:txBody>
        </p:sp>
        <p:sp>
          <p:nvSpPr>
            <p:cNvPr id="40" name="五边形 39"/>
            <p:cNvSpPr/>
            <p:nvPr/>
          </p:nvSpPr>
          <p:spPr>
            <a:xfrm>
              <a:off x="5806911" y="3178662"/>
              <a:ext cx="841076" cy="350937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 smtClean="0">
                  <a:latin typeface="+mj-ea"/>
                  <a:ea typeface="+mj-ea"/>
                </a:rPr>
                <a:t>过滤</a:t>
              </a:r>
              <a:endParaRPr lang="zh-CN" altLang="en-US" sz="800" dirty="0">
                <a:latin typeface="+mj-ea"/>
                <a:ea typeface="+mj-ea"/>
              </a:endParaRPr>
            </a:p>
          </p:txBody>
        </p:sp>
        <p:sp>
          <p:nvSpPr>
            <p:cNvPr id="41" name="五边形 40"/>
            <p:cNvSpPr/>
            <p:nvPr/>
          </p:nvSpPr>
          <p:spPr>
            <a:xfrm>
              <a:off x="6666600" y="3178661"/>
              <a:ext cx="841076" cy="350937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 smtClean="0">
                  <a:latin typeface="+mj-ea"/>
                  <a:ea typeface="+mj-ea"/>
                </a:rPr>
                <a:t>页面</a:t>
              </a:r>
              <a:r>
                <a:rPr lang="en-US" altLang="zh-CN" sz="800" dirty="0" smtClean="0">
                  <a:latin typeface="+mj-ea"/>
                  <a:ea typeface="+mj-ea"/>
                </a:rPr>
                <a:t>URL</a:t>
              </a:r>
              <a:endParaRPr lang="zh-CN" altLang="en-US" sz="800" dirty="0">
                <a:latin typeface="+mj-ea"/>
                <a:ea typeface="+mj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5109113" y="2504158"/>
              <a:ext cx="304883" cy="3228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5484105" y="2504157"/>
              <a:ext cx="304883" cy="3228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曲线连接符 52"/>
            <p:cNvCxnSpPr>
              <a:stCxn id="48" idx="2"/>
              <a:endCxn id="39" idx="0"/>
            </p:cNvCxnSpPr>
            <p:nvPr/>
          </p:nvCxnSpPr>
          <p:spPr>
            <a:xfrm rot="16200000" flipH="1">
              <a:off x="5097216" y="2991367"/>
              <a:ext cx="356455" cy="27777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曲线连接符 54"/>
            <p:cNvCxnSpPr>
              <a:stCxn id="49" idx="2"/>
              <a:endCxn id="40" idx="0"/>
            </p:cNvCxnSpPr>
            <p:nvPr/>
          </p:nvCxnSpPr>
          <p:spPr>
            <a:xfrm rot="16200000" flipH="1">
              <a:off x="5712314" y="2751261"/>
              <a:ext cx="351634" cy="50316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/>
            <p:cNvSpPr/>
            <p:nvPr/>
          </p:nvSpPr>
          <p:spPr>
            <a:xfrm>
              <a:off x="5849336" y="2511779"/>
              <a:ext cx="304883" cy="3228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曲线连接符 61"/>
            <p:cNvCxnSpPr>
              <a:stCxn id="57" idx="2"/>
              <a:endCxn id="41" idx="0"/>
            </p:cNvCxnSpPr>
            <p:nvPr/>
          </p:nvCxnSpPr>
          <p:spPr>
            <a:xfrm rot="16200000" flipH="1">
              <a:off x="6328586" y="2507842"/>
              <a:ext cx="344011" cy="997626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本框 100"/>
            <p:cNvSpPr txBox="1"/>
            <p:nvPr/>
          </p:nvSpPr>
          <p:spPr>
            <a:xfrm>
              <a:off x="4933392" y="3681998"/>
              <a:ext cx="711879" cy="86177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sz="1000" dirty="0" smtClean="0">
                  <a:solidFill>
                    <a:srgbClr val="005386"/>
                  </a:solidFill>
                </a:rPr>
                <a:t>打开最近访问的面板，里面有最近点击过的内容</a:t>
              </a:r>
              <a:endParaRPr lang="zh-CN" altLang="en-US" sz="1000" dirty="0">
                <a:solidFill>
                  <a:srgbClr val="005386"/>
                </a:solidFill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5783775" y="3681998"/>
              <a:ext cx="711879" cy="86177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sz="1000" dirty="0" smtClean="0">
                  <a:solidFill>
                    <a:srgbClr val="005386"/>
                  </a:solidFill>
                </a:rPr>
                <a:t>点击后从侧边栏选择字段过滤表中数据</a:t>
              </a:r>
              <a:endParaRPr lang="zh-CN" altLang="en-US" sz="1000" dirty="0">
                <a:solidFill>
                  <a:srgbClr val="005386"/>
                </a:solidFill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6647242" y="3681998"/>
              <a:ext cx="711879" cy="86177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zh-CN" altLang="en-US" sz="1000" dirty="0" smtClean="0">
                  <a:solidFill>
                    <a:srgbClr val="005386"/>
                  </a:solidFill>
                </a:rPr>
                <a:t>复制此页面</a:t>
              </a:r>
              <a:r>
                <a:rPr lang="en-US" altLang="zh-CN" sz="1000" dirty="0" smtClean="0">
                  <a:solidFill>
                    <a:srgbClr val="005386"/>
                  </a:solidFill>
                </a:rPr>
                <a:t>URL</a:t>
              </a:r>
              <a:r>
                <a:rPr lang="zh-CN" altLang="en-US" sz="1000" dirty="0" smtClean="0">
                  <a:solidFill>
                    <a:srgbClr val="005386"/>
                  </a:solidFill>
                </a:rPr>
                <a:t>，可在项目</a:t>
              </a:r>
              <a:r>
                <a:rPr lang="en-US" altLang="zh-CN" sz="1000" dirty="0" smtClean="0">
                  <a:solidFill>
                    <a:srgbClr val="005386"/>
                  </a:solidFill>
                </a:rPr>
                <a:t>-</a:t>
              </a:r>
              <a:r>
                <a:rPr lang="zh-CN" altLang="en-US" sz="1000" dirty="0" smtClean="0">
                  <a:solidFill>
                    <a:srgbClr val="005386"/>
                  </a:solidFill>
                </a:rPr>
                <a:t>协作中添加书签</a:t>
              </a:r>
              <a:endParaRPr lang="zh-CN" altLang="en-US" sz="1000" dirty="0">
                <a:solidFill>
                  <a:srgbClr val="005386"/>
                </a:solidFill>
              </a:endParaRPr>
            </a:p>
          </p:txBody>
        </p:sp>
        <p:cxnSp>
          <p:nvCxnSpPr>
            <p:cNvPr id="105" name="直接连接符 104"/>
            <p:cNvCxnSpPr>
              <a:stCxn id="39" idx="2"/>
              <a:endCxn id="101" idx="0"/>
            </p:cNvCxnSpPr>
            <p:nvPr/>
          </p:nvCxnSpPr>
          <p:spPr>
            <a:xfrm>
              <a:off x="5289332" y="3534421"/>
              <a:ext cx="0" cy="1475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>
              <a:stCxn id="40" idx="2"/>
              <a:endCxn id="102" idx="0"/>
            </p:cNvCxnSpPr>
            <p:nvPr/>
          </p:nvCxnSpPr>
          <p:spPr>
            <a:xfrm>
              <a:off x="6139715" y="3529599"/>
              <a:ext cx="0" cy="1523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>
              <a:stCxn id="41" idx="2"/>
              <a:endCxn id="103" idx="0"/>
            </p:cNvCxnSpPr>
            <p:nvPr/>
          </p:nvCxnSpPr>
          <p:spPr>
            <a:xfrm>
              <a:off x="6999404" y="3529598"/>
              <a:ext cx="3778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组合 124"/>
          <p:cNvGrpSpPr/>
          <p:nvPr/>
        </p:nvGrpSpPr>
        <p:grpSpPr>
          <a:xfrm>
            <a:off x="6180461" y="361732"/>
            <a:ext cx="2169789" cy="2488789"/>
            <a:chOff x="6180461" y="361732"/>
            <a:chExt cx="2169789" cy="2488789"/>
          </a:xfrm>
        </p:grpSpPr>
        <p:sp>
          <p:nvSpPr>
            <p:cNvPr id="58" name="五边形 57"/>
            <p:cNvSpPr/>
            <p:nvPr/>
          </p:nvSpPr>
          <p:spPr>
            <a:xfrm>
              <a:off x="6427188" y="1798419"/>
              <a:ext cx="841076" cy="350937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>
                  <a:latin typeface="+mj-ea"/>
                  <a:ea typeface="+mj-ea"/>
                </a:rPr>
                <a:t>行分组</a:t>
              </a:r>
            </a:p>
          </p:txBody>
        </p:sp>
        <p:sp>
          <p:nvSpPr>
            <p:cNvPr id="59" name="五边形 58"/>
            <p:cNvSpPr/>
            <p:nvPr/>
          </p:nvSpPr>
          <p:spPr>
            <a:xfrm>
              <a:off x="7277571" y="1793597"/>
              <a:ext cx="841076" cy="350937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>
                  <a:latin typeface="+mj-ea"/>
                  <a:ea typeface="+mj-ea"/>
                </a:rPr>
                <a:t>其他功能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6180461" y="2527650"/>
              <a:ext cx="304883" cy="3228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6538606" y="2518614"/>
              <a:ext cx="396476" cy="3228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" name="曲线连接符 65"/>
            <p:cNvCxnSpPr>
              <a:stCxn id="63" idx="0"/>
              <a:endCxn id="58" idx="2"/>
            </p:cNvCxnSpPr>
            <p:nvPr/>
          </p:nvCxnSpPr>
          <p:spPr>
            <a:xfrm rot="5400000" flipH="1" flipV="1">
              <a:off x="6357300" y="2124959"/>
              <a:ext cx="378294" cy="427089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曲线连接符 67"/>
            <p:cNvCxnSpPr>
              <a:stCxn id="64" idx="0"/>
              <a:endCxn id="59" idx="2"/>
            </p:cNvCxnSpPr>
            <p:nvPr/>
          </p:nvCxnSpPr>
          <p:spPr>
            <a:xfrm rot="5400000" flipH="1" flipV="1">
              <a:off x="6986569" y="1894809"/>
              <a:ext cx="374080" cy="873531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本框 112"/>
            <p:cNvSpPr txBox="1"/>
            <p:nvPr/>
          </p:nvSpPr>
          <p:spPr>
            <a:xfrm>
              <a:off x="6410978" y="872518"/>
              <a:ext cx="690222" cy="78765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defTabSz="180000"/>
              <a:r>
                <a:rPr lang="zh-CN" altLang="en-US" sz="900" dirty="0" smtClean="0">
                  <a:solidFill>
                    <a:srgbClr val="005386"/>
                  </a:solidFill>
                </a:rPr>
                <a:t>选择不同字段对表中行内容进行排序</a:t>
              </a:r>
              <a:endParaRPr lang="en-US" altLang="zh-CN" sz="900" dirty="0" smtClean="0">
                <a:solidFill>
                  <a:srgbClr val="005386"/>
                </a:solidFill>
              </a:endParaRPr>
            </a:p>
          </p:txBody>
        </p:sp>
        <p:cxnSp>
          <p:nvCxnSpPr>
            <p:cNvPr id="115" name="直接连接符 114"/>
            <p:cNvCxnSpPr>
              <a:stCxn id="58" idx="0"/>
              <a:endCxn id="113" idx="2"/>
            </p:cNvCxnSpPr>
            <p:nvPr/>
          </p:nvCxnSpPr>
          <p:spPr>
            <a:xfrm flipH="1" flipV="1">
              <a:off x="6756089" y="1660175"/>
              <a:ext cx="3903" cy="13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文本框 116"/>
            <p:cNvSpPr txBox="1"/>
            <p:nvPr/>
          </p:nvSpPr>
          <p:spPr>
            <a:xfrm>
              <a:off x="7264623" y="872518"/>
              <a:ext cx="690222" cy="78765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defTabSz="180000"/>
              <a:endParaRPr lang="en-US" altLang="zh-CN" sz="900" dirty="0" smtClean="0">
                <a:solidFill>
                  <a:srgbClr val="005386"/>
                </a:solidFill>
              </a:endParaRPr>
            </a:p>
            <a:p>
              <a:pPr defTabSz="180000"/>
              <a:r>
                <a:rPr lang="zh-CN" altLang="en-US" sz="900" dirty="0" smtClean="0">
                  <a:solidFill>
                    <a:srgbClr val="005386"/>
                  </a:solidFill>
                </a:rPr>
                <a:t>批量升级、批量降级；</a:t>
              </a:r>
              <a:endParaRPr lang="en-US" altLang="zh-CN" sz="900" dirty="0" smtClean="0">
                <a:solidFill>
                  <a:srgbClr val="005386"/>
                </a:solidFill>
              </a:endParaRPr>
            </a:p>
            <a:p>
              <a:pPr defTabSz="180000"/>
              <a:r>
                <a:rPr lang="zh-CN" altLang="en-US" sz="900" dirty="0" smtClean="0">
                  <a:solidFill>
                    <a:srgbClr val="005386"/>
                  </a:solidFill>
                </a:rPr>
                <a:t>导出数据</a:t>
              </a:r>
              <a:endParaRPr lang="en-US" altLang="zh-CN" sz="900" dirty="0" smtClean="0">
                <a:solidFill>
                  <a:srgbClr val="005386"/>
                </a:solidFill>
              </a:endParaRPr>
            </a:p>
          </p:txBody>
        </p:sp>
        <p:cxnSp>
          <p:nvCxnSpPr>
            <p:cNvPr id="119" name="直接连接符 118"/>
            <p:cNvCxnSpPr>
              <a:stCxn id="59" idx="0"/>
              <a:endCxn id="117" idx="2"/>
            </p:cNvCxnSpPr>
            <p:nvPr/>
          </p:nvCxnSpPr>
          <p:spPr>
            <a:xfrm flipH="1" flipV="1">
              <a:off x="7609734" y="1660175"/>
              <a:ext cx="641" cy="1334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矩形标注 120"/>
            <p:cNvSpPr/>
            <p:nvPr/>
          </p:nvSpPr>
          <p:spPr>
            <a:xfrm>
              <a:off x="7264623" y="361732"/>
              <a:ext cx="1085627" cy="396485"/>
            </a:xfrm>
            <a:prstGeom prst="wedgeRectCallout">
              <a:avLst>
                <a:gd name="adj1" fmla="val -25793"/>
                <a:gd name="adj2" fmla="val 8207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000" dirty="0" smtClean="0">
                  <a:latin typeface="+mj-ea"/>
                  <a:ea typeface="+mj-ea"/>
                </a:rPr>
                <a:t>用于问题、项目任务等批量分配</a:t>
              </a:r>
              <a:endParaRPr lang="zh-CN" altLang="en-US" sz="1000" dirty="0">
                <a:latin typeface="+mj-ea"/>
                <a:ea typeface="+mj-ea"/>
              </a:endParaRPr>
            </a:p>
          </p:txBody>
        </p:sp>
      </p:grpSp>
      <p:sp>
        <p:nvSpPr>
          <p:cNvPr id="128" name="虚尾箭头 127"/>
          <p:cNvSpPr/>
          <p:nvPr/>
        </p:nvSpPr>
        <p:spPr>
          <a:xfrm rot="2028457">
            <a:off x="1282701" y="1106657"/>
            <a:ext cx="1666266" cy="1245305"/>
          </a:xfrm>
          <a:prstGeom prst="stripedRightArrow">
            <a:avLst>
              <a:gd name="adj1" fmla="val 50000"/>
              <a:gd name="adj2" fmla="val 49388"/>
            </a:avLst>
          </a:prstGeom>
          <a:solidFill>
            <a:srgbClr val="FF6600"/>
          </a:solidFill>
          <a:ln/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基本操作菜单</a:t>
            </a:r>
            <a:endParaRPr lang="zh-CN" altLang="en-US" sz="1200" dirty="0"/>
          </a:p>
        </p:txBody>
      </p:sp>
      <p:sp>
        <p:nvSpPr>
          <p:cNvPr id="70" name="矩形 69"/>
          <p:cNvSpPr/>
          <p:nvPr/>
        </p:nvSpPr>
        <p:spPr>
          <a:xfrm>
            <a:off x="1232838" y="2511779"/>
            <a:ext cx="352275" cy="31270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五边形 71"/>
          <p:cNvSpPr/>
          <p:nvPr/>
        </p:nvSpPr>
        <p:spPr>
          <a:xfrm>
            <a:off x="708663" y="3179990"/>
            <a:ext cx="841076" cy="350937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+mj-ea"/>
                <a:ea typeface="+mj-ea"/>
              </a:rPr>
              <a:t>启用编辑</a:t>
            </a:r>
            <a:endParaRPr lang="zh-CN" altLang="en-US" sz="800" dirty="0">
              <a:latin typeface="+mj-ea"/>
              <a:ea typeface="+mj-ea"/>
            </a:endParaRPr>
          </a:p>
        </p:txBody>
      </p:sp>
      <p:cxnSp>
        <p:nvCxnSpPr>
          <p:cNvPr id="74" name="曲线连接符 73"/>
          <p:cNvCxnSpPr>
            <a:stCxn id="70" idx="2"/>
            <a:endCxn id="72" idx="0"/>
          </p:cNvCxnSpPr>
          <p:nvPr/>
        </p:nvCxnSpPr>
        <p:spPr>
          <a:xfrm rot="5400000">
            <a:off x="1047467" y="2818481"/>
            <a:ext cx="355510" cy="36750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725831" y="3681998"/>
            <a:ext cx="711879" cy="86177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000" dirty="0" smtClean="0">
                <a:solidFill>
                  <a:srgbClr val="005386"/>
                </a:solidFill>
              </a:rPr>
              <a:t>点击后可编辑表格视图中的内容</a:t>
            </a:r>
            <a:endParaRPr lang="zh-CN" altLang="en-US" sz="1000" dirty="0">
              <a:solidFill>
                <a:srgbClr val="005386"/>
              </a:solidFill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1075585" y="3529598"/>
            <a:ext cx="0" cy="150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40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生命周期概念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55798" y="573336"/>
            <a:ext cx="29527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solidFill>
                  <a:srgbClr val="005386"/>
                </a:solidFill>
              </a:rPr>
              <a:t>生命周期主要出现在以下三个位置：</a:t>
            </a:r>
            <a:endParaRPr lang="en-US" altLang="zh-CN" sz="1200" dirty="0" smtClean="0">
              <a:solidFill>
                <a:srgbClr val="005386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005386"/>
                </a:solidFill>
              </a:rPr>
              <a:t>每一个对象都有自己的生命周期，生命周期由一系列的生命周期状态组成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005386"/>
                </a:solidFill>
              </a:rPr>
              <a:t>每一种生命周期状态都会对应到相应的业务</a:t>
            </a:r>
            <a:r>
              <a:rPr lang="zh-CN" altLang="en-US" sz="1200" dirty="0" smtClean="0">
                <a:solidFill>
                  <a:srgbClr val="005386"/>
                </a:solidFill>
              </a:rPr>
              <a:t>动作</a:t>
            </a:r>
            <a:endParaRPr lang="en-US" altLang="zh-CN" sz="1200" dirty="0" smtClean="0">
              <a:solidFill>
                <a:srgbClr val="005386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solidFill>
                  <a:srgbClr val="005386"/>
                </a:solidFill>
              </a:rPr>
              <a:t>系统中所有流程都是挂在两个生命周期状态之间，表示对象在发生状态变化时需要由业务流程驱动</a:t>
            </a:r>
            <a:endParaRPr lang="en-US" altLang="zh-CN" sz="1200" dirty="0" smtClean="0">
              <a:solidFill>
                <a:srgbClr val="005386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16788"/>
          <a:stretch/>
        </p:blipFill>
        <p:spPr>
          <a:xfrm>
            <a:off x="782954" y="2990849"/>
            <a:ext cx="2703513" cy="20749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099117" y="3403357"/>
            <a:ext cx="387350" cy="166249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053" y="0"/>
            <a:ext cx="2917825" cy="2663885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4962188" y="415568"/>
            <a:ext cx="1131739" cy="14886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220" y="2891085"/>
            <a:ext cx="5488780" cy="2252415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6632238" y="3666162"/>
            <a:ext cx="2302212" cy="3463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2863293" y="336572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77" name="椭圆 76"/>
          <p:cNvSpPr/>
          <p:nvPr/>
        </p:nvSpPr>
        <p:spPr>
          <a:xfrm>
            <a:off x="6387486" y="360303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78" name="椭圆 77"/>
          <p:cNvSpPr/>
          <p:nvPr/>
        </p:nvSpPr>
        <p:spPr>
          <a:xfrm>
            <a:off x="4683035" y="38200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005091" y="3724009"/>
            <a:ext cx="1009650" cy="57708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</a:rPr>
              <a:t>通过“启用编辑”命令修改表格的状态列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912278" y="756259"/>
            <a:ext cx="1166416" cy="73866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</a:rPr>
              <a:t>通过点击不同的状态名称来改变对象目前的生命周期状态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cxnSp>
        <p:nvCxnSpPr>
          <p:cNvPr id="13" name="直接箭头连接符 12"/>
          <p:cNvCxnSpPr>
            <a:stCxn id="81" idx="0"/>
          </p:cNvCxnSpPr>
          <p:nvPr/>
        </p:nvCxnSpPr>
        <p:spPr>
          <a:xfrm flipH="1" flipV="1">
            <a:off x="5528057" y="573336"/>
            <a:ext cx="967429" cy="1829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11" idx="3"/>
          </p:cNvCxnSpPr>
          <p:nvPr/>
        </p:nvCxnSpPr>
        <p:spPr>
          <a:xfrm flipH="1" flipV="1">
            <a:off x="3014741" y="4012550"/>
            <a:ext cx="64552" cy="2220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6963878" y="2887630"/>
            <a:ext cx="1166416" cy="73866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</a:rPr>
              <a:t>通过点击“提升”或“降级” 来改变对象目前的生命周期状态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172293" y="3492968"/>
            <a:ext cx="269657" cy="17319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stCxn id="82" idx="1"/>
            <a:endCxn id="83" idx="3"/>
          </p:cNvCxnSpPr>
          <p:nvPr/>
        </p:nvCxnSpPr>
        <p:spPr>
          <a:xfrm flipH="1">
            <a:off x="5441950" y="3256962"/>
            <a:ext cx="1521928" cy="322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上箭头 22"/>
          <p:cNvSpPr/>
          <p:nvPr/>
        </p:nvSpPr>
        <p:spPr>
          <a:xfrm>
            <a:off x="7637294" y="3934909"/>
            <a:ext cx="292100" cy="39584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712765" y="3711035"/>
            <a:ext cx="125896" cy="2182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框 83"/>
          <p:cNvSpPr txBox="1"/>
          <p:nvPr/>
        </p:nvSpPr>
        <p:spPr>
          <a:xfrm>
            <a:off x="7425784" y="4356250"/>
            <a:ext cx="1265779" cy="41549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chemeClr val="bg1"/>
                </a:solidFill>
              </a:rPr>
              <a:t>表示流程、流程任务和流程中的人员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962188" y="4719460"/>
            <a:ext cx="1838662" cy="19067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>
            <a:endCxn id="85" idx="0"/>
          </p:cNvCxnSpPr>
          <p:nvPr/>
        </p:nvCxnSpPr>
        <p:spPr>
          <a:xfrm flipH="1">
            <a:off x="5881519" y="4491038"/>
            <a:ext cx="1524170" cy="2284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59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noFill/>
          <a:ln>
            <a:noFill/>
          </a:ln>
        </p:spPr>
        <p:txBody>
          <a:bodyPr vert="horz" lIns="288000" tIns="36000" rIns="72000" bIns="36000" rtlCol="0" anchor="ctr">
            <a:normAutofit lnSpcReduction="10000"/>
          </a:bodyPr>
          <a:lstStyle/>
          <a:p>
            <a:r>
              <a:rPr lang="zh-CN" altLang="en-US" dirty="0">
                <a:solidFill>
                  <a:srgbClr val="005386"/>
                </a:solidFill>
              </a:rPr>
              <a:t>基础功能和界面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solidFill>
            <a:srgbClr val="005386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288000" tIns="36000" rIns="72000" bIns="36000" rtlCol="0" anchor="ctr">
            <a:normAutofit lnSpcReduction="10000"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项目管理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5"/>
          </p:nvPr>
        </p:nvSpPr>
        <p:spPr>
          <a:ln>
            <a:noFill/>
          </a:ln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问题和风险管理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7"/>
          </p:nvPr>
        </p:nvSpPr>
        <p:spPr>
          <a:ln>
            <a:noFill/>
          </a:ln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会议和管理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9"/>
          </p:nvPr>
        </p:nvSpPr>
        <p:spPr>
          <a:ln>
            <a:noFill/>
          </a:ln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系统基础管理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610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DS Corporate Template_2013">
  <a:themeElements>
    <a:clrScheme name="3DS Colors V1.0">
      <a:dk1>
        <a:srgbClr val="5B7F95"/>
      </a:dk1>
      <a:lt1>
        <a:srgbClr val="FFFFFF"/>
      </a:lt1>
      <a:dk2>
        <a:srgbClr val="001871"/>
      </a:dk2>
      <a:lt2>
        <a:srgbClr val="DA291C"/>
      </a:lt2>
      <a:accent1>
        <a:srgbClr val="5B7F95"/>
      </a:accent1>
      <a:accent2>
        <a:srgbClr val="00B2A9"/>
      </a:accent2>
      <a:accent3>
        <a:srgbClr val="FF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8621</TotalTime>
  <Words>4310</Words>
  <Application>Microsoft Office PowerPoint</Application>
  <PresentationFormat>全屏显示(16:9)</PresentationFormat>
  <Paragraphs>509</Paragraphs>
  <Slides>51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51</vt:i4>
      </vt:variant>
    </vt:vector>
  </HeadingPairs>
  <TitlesOfParts>
    <vt:vector size="62" baseType="lpstr">
      <vt:lpstr>宋体</vt:lpstr>
      <vt:lpstr>微软雅黑</vt:lpstr>
      <vt:lpstr>Arial</vt:lpstr>
      <vt:lpstr>Arial Narrow</vt:lpstr>
      <vt:lpstr>Calibri</vt:lpstr>
      <vt:lpstr>Calibri Light</vt:lpstr>
      <vt:lpstr>Century Gothic</vt:lpstr>
      <vt:lpstr>Wingdings</vt:lpstr>
      <vt:lpstr>Office 主题</vt:lpstr>
      <vt:lpstr>3DS Corporate Template_2013</vt:lpstr>
      <vt:lpstr>自定义设计方案</vt:lpstr>
      <vt:lpstr>ENOVIA_项目管理基础培训</vt:lpstr>
      <vt:lpstr>CONTENTS</vt:lpstr>
      <vt:lpstr>登录主界面</vt:lpstr>
      <vt:lpstr>我的日历</vt:lpstr>
      <vt:lpstr>个人任务</vt:lpstr>
      <vt:lpstr>讨论管理</vt:lpstr>
      <vt:lpstr>工具栏菜单</vt:lpstr>
      <vt:lpstr>生命周期概念</vt:lpstr>
      <vt:lpstr>CONTENTS</vt:lpstr>
      <vt:lpstr>项目空间</vt:lpstr>
      <vt:lpstr>项目列表</vt:lpstr>
      <vt:lpstr>创建项目</vt:lpstr>
      <vt:lpstr>创建项目</vt:lpstr>
      <vt:lpstr>项目组织</vt:lpstr>
      <vt:lpstr>项目文件夹管理</vt:lpstr>
      <vt:lpstr>项目文件夹管理</vt:lpstr>
      <vt:lpstr>项目文件夹管理</vt:lpstr>
      <vt:lpstr>项目文件夹管理</vt:lpstr>
      <vt:lpstr>项目文件夹管理</vt:lpstr>
      <vt:lpstr>项目计划管理</vt:lpstr>
      <vt:lpstr>项目计划管理</vt:lpstr>
      <vt:lpstr>项目计划管理</vt:lpstr>
      <vt:lpstr>项目计划管理</vt:lpstr>
      <vt:lpstr>项目计划管理</vt:lpstr>
      <vt:lpstr>项目计划管理</vt:lpstr>
      <vt:lpstr>项目计划管理</vt:lpstr>
      <vt:lpstr>项目计划管理</vt:lpstr>
      <vt:lpstr>项目计划管理</vt:lpstr>
      <vt:lpstr>Gate管理</vt:lpstr>
      <vt:lpstr>CONTENTS</vt:lpstr>
      <vt:lpstr>问题管理</vt:lpstr>
      <vt:lpstr>问题管理</vt:lpstr>
      <vt:lpstr>问题管理</vt:lpstr>
      <vt:lpstr>问题管理</vt:lpstr>
      <vt:lpstr>问题管理</vt:lpstr>
      <vt:lpstr>风险管理</vt:lpstr>
      <vt:lpstr>CONTENTS</vt:lpstr>
      <vt:lpstr>会议管理</vt:lpstr>
      <vt:lpstr>会议管理</vt:lpstr>
      <vt:lpstr>会议分发</vt:lpstr>
      <vt:lpstr>决策管理</vt:lpstr>
      <vt:lpstr>CONTENTS</vt:lpstr>
      <vt:lpstr>组织架构管理</vt:lpstr>
      <vt:lpstr>组织架构管理</vt:lpstr>
      <vt:lpstr>项目模板管理</vt:lpstr>
      <vt:lpstr>项目模板管理</vt:lpstr>
      <vt:lpstr>项目模板管理</vt:lpstr>
      <vt:lpstr>流程模板管理</vt:lpstr>
      <vt:lpstr>流程模板管理</vt:lpstr>
      <vt:lpstr>流程管理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ENOVIA项目模板模块业务分析</dc:title>
  <dc:creator>Charles guo</dc:creator>
  <cp:lastModifiedBy>Charles guo</cp:lastModifiedBy>
  <cp:revision>1622</cp:revision>
  <dcterms:created xsi:type="dcterms:W3CDTF">2016-07-25T11:40:16Z</dcterms:created>
  <dcterms:modified xsi:type="dcterms:W3CDTF">2017-04-23T16:22:27Z</dcterms:modified>
</cp:coreProperties>
</file>